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7" r:id="rId6"/>
    <p:sldId id="286" r:id="rId7"/>
    <p:sldId id="258" r:id="rId8"/>
    <p:sldId id="288" r:id="rId9"/>
    <p:sldId id="263" r:id="rId10"/>
    <p:sldId id="285" r:id="rId11"/>
    <p:sldId id="260" r:id="rId12"/>
    <p:sldId id="277" r:id="rId13"/>
    <p:sldId id="278" r:id="rId14"/>
    <p:sldId id="279" r:id="rId15"/>
    <p:sldId id="280" r:id="rId16"/>
    <p:sldId id="282" r:id="rId17"/>
    <p:sldId id="284" r:id="rId18"/>
    <p:sldId id="275" r:id="rId19"/>
    <p:sldId id="287" r:id="rId20"/>
    <p:sldId id="270" r:id="rId21"/>
    <p:sldId id="272" r:id="rId22"/>
    <p:sldId id="271" r:id="rId23"/>
    <p:sldId id="289" r:id="rId24"/>
    <p:sldId id="290" r:id="rId25"/>
    <p:sldId id="262" r:id="rId26"/>
  </p:sldIdLst>
  <p:sldSz cx="9144000" cy="6858000" type="screen4x3"/>
  <p:notesSz cx="6881813" cy="10015538"/>
  <p:defaultTextStyle>
    <a:defPPr>
      <a:defRPr lang="is-I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6A8FF7-0B7D-4C74-B964-C60718F5BCF7}" v="5" dt="2022-11-04T13:26:50.3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8" autoAdjust="0"/>
    <p:restoredTop sz="94293" autoAdjust="0"/>
  </p:normalViewPr>
  <p:slideViewPr>
    <p:cSldViewPr>
      <p:cViewPr varScale="1">
        <p:scale>
          <a:sx n="149" d="100"/>
          <a:sy n="149" d="100"/>
        </p:scale>
        <p:origin x="33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i Páll Pálsson" userId="986c89cf-8774-4b99-9482-f9e282b358d0" providerId="ADAL" clId="{026A8FF7-0B7D-4C74-B964-C60718F5BCF7}"/>
    <pc:docChg chg="custSel modSld">
      <pc:chgData name="Ari Páll Pálsson" userId="986c89cf-8774-4b99-9482-f9e282b358d0" providerId="ADAL" clId="{026A8FF7-0B7D-4C74-B964-C60718F5BCF7}" dt="2022-11-04T13:34:40.250" v="85" actId="20577"/>
      <pc:docMkLst>
        <pc:docMk/>
      </pc:docMkLst>
      <pc:sldChg chg="modSp mod">
        <pc:chgData name="Ari Páll Pálsson" userId="986c89cf-8774-4b99-9482-f9e282b358d0" providerId="ADAL" clId="{026A8FF7-0B7D-4C74-B964-C60718F5BCF7}" dt="2022-11-04T13:34:40.250" v="85" actId="20577"/>
        <pc:sldMkLst>
          <pc:docMk/>
          <pc:sldMk cId="0" sldId="262"/>
        </pc:sldMkLst>
        <pc:spChg chg="mod">
          <ac:chgData name="Ari Páll Pálsson" userId="986c89cf-8774-4b99-9482-f9e282b358d0" providerId="ADAL" clId="{026A8FF7-0B7D-4C74-B964-C60718F5BCF7}" dt="2022-11-04T13:34:40.250" v="85" actId="20577"/>
          <ac:spMkLst>
            <pc:docMk/>
            <pc:sldMk cId="0" sldId="262"/>
            <ac:spMk id="34818" creationId="{00000000-0000-0000-0000-000000000000}"/>
          </ac:spMkLst>
        </pc:spChg>
      </pc:sldChg>
      <pc:sldChg chg="modSp mod">
        <pc:chgData name="Ari Páll Pálsson" userId="986c89cf-8774-4b99-9482-f9e282b358d0" providerId="ADAL" clId="{026A8FF7-0B7D-4C74-B964-C60718F5BCF7}" dt="2022-11-04T13:22:34.172" v="0" actId="6549"/>
        <pc:sldMkLst>
          <pc:docMk/>
          <pc:sldMk cId="0" sldId="280"/>
        </pc:sldMkLst>
        <pc:spChg chg="mod">
          <ac:chgData name="Ari Páll Pálsson" userId="986c89cf-8774-4b99-9482-f9e282b358d0" providerId="ADAL" clId="{026A8FF7-0B7D-4C74-B964-C60718F5BCF7}" dt="2022-11-04T13:22:34.172" v="0" actId="6549"/>
          <ac:spMkLst>
            <pc:docMk/>
            <pc:sldMk cId="0" sldId="280"/>
            <ac:spMk id="3" creationId="{00000000-0000-0000-0000-000000000000}"/>
          </ac:spMkLst>
        </pc:spChg>
      </pc:sldChg>
    </pc:docChg>
  </pc:docChgLst>
  <pc:docChgLst>
    <pc:chgData name="Rebekka Kristín Garðarsdóttir" userId="S::rebekka@ssne.is::6ea4b05d-0a15-47ad-814c-560dbd957adb" providerId="AD" clId="Web-{E5CB6BC7-75E8-4DFC-B3CE-E3F8F805E01C}"/>
    <pc:docChg chg="modSld">
      <pc:chgData name="Rebekka Kristín Garðarsdóttir" userId="S::rebekka@ssne.is::6ea4b05d-0a15-47ad-814c-560dbd957adb" providerId="AD" clId="Web-{E5CB6BC7-75E8-4DFC-B3CE-E3F8F805E01C}" dt="2021-09-17T19:19:03.543" v="38" actId="20577"/>
      <pc:docMkLst>
        <pc:docMk/>
      </pc:docMkLst>
      <pc:sldChg chg="modSp">
        <pc:chgData name="Rebekka Kristín Garðarsdóttir" userId="S::rebekka@ssne.is::6ea4b05d-0a15-47ad-814c-560dbd957adb" providerId="AD" clId="Web-{E5CB6BC7-75E8-4DFC-B3CE-E3F8F805E01C}" dt="2021-09-17T19:19:03.543" v="38" actId="20577"/>
        <pc:sldMkLst>
          <pc:docMk/>
          <pc:sldMk cId="0" sldId="256"/>
        </pc:sldMkLst>
        <pc:spChg chg="mod">
          <ac:chgData name="Rebekka Kristín Garðarsdóttir" userId="S::rebekka@ssne.is::6ea4b05d-0a15-47ad-814c-560dbd957adb" providerId="AD" clId="Web-{E5CB6BC7-75E8-4DFC-B3CE-E3F8F805E01C}" dt="2021-09-17T19:19:03.543" v="38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">
        <pc:chgData name="Rebekka Kristín Garðarsdóttir" userId="S::rebekka@ssne.is::6ea4b05d-0a15-47ad-814c-560dbd957adb" providerId="AD" clId="Web-{E5CB6BC7-75E8-4DFC-B3CE-E3F8F805E01C}" dt="2021-09-17T19:18:51.512" v="37" actId="20577"/>
        <pc:sldMkLst>
          <pc:docMk/>
          <pc:sldMk cId="0" sldId="262"/>
        </pc:sldMkLst>
        <pc:spChg chg="mod">
          <ac:chgData name="Rebekka Kristín Garðarsdóttir" userId="S::rebekka@ssne.is::6ea4b05d-0a15-47ad-814c-560dbd957adb" providerId="AD" clId="Web-{E5CB6BC7-75E8-4DFC-B3CE-E3F8F805E01C}" dt="2021-09-17T19:18:51.512" v="37" actId="20577"/>
          <ac:spMkLst>
            <pc:docMk/>
            <pc:sldMk cId="0" sldId="262"/>
            <ac:spMk id="34818" creationId="{00000000-0000-0000-0000-000000000000}"/>
          </ac:spMkLst>
        </pc:spChg>
      </pc:sldChg>
    </pc:docChg>
  </pc:docChgLst>
  <pc:docChgLst>
    <pc:chgData name="Ari Páll Pálsson" userId="986c89cf-8774-4b99-9482-f9e282b358d0" providerId="ADAL" clId="{08F26284-CF02-4D03-8C76-58E7A02283B1}"/>
    <pc:docChg chg="modSld">
      <pc:chgData name="Ari Páll Pálsson" userId="986c89cf-8774-4b99-9482-f9e282b358d0" providerId="ADAL" clId="{08F26284-CF02-4D03-8C76-58E7A02283B1}" dt="2020-10-13T13:29:16.694" v="0" actId="6549"/>
      <pc:docMkLst>
        <pc:docMk/>
      </pc:docMkLst>
      <pc:sldChg chg="modSp mod">
        <pc:chgData name="Ari Páll Pálsson" userId="986c89cf-8774-4b99-9482-f9e282b358d0" providerId="ADAL" clId="{08F26284-CF02-4D03-8C76-58E7A02283B1}" dt="2020-10-13T13:29:16.694" v="0" actId="6549"/>
        <pc:sldMkLst>
          <pc:docMk/>
          <pc:sldMk cId="0" sldId="282"/>
        </pc:sldMkLst>
        <pc:spChg chg="mod">
          <ac:chgData name="Ari Páll Pálsson" userId="986c89cf-8774-4b99-9482-f9e282b358d0" providerId="ADAL" clId="{08F26284-CF02-4D03-8C76-58E7A02283B1}" dt="2020-10-13T13:29:16.694" v="0" actId="6549"/>
          <ac:spMkLst>
            <pc:docMk/>
            <pc:sldMk cId="0" sldId="28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0B898A0-842C-4B4A-8DEC-FD2860242D01}" type="datetimeFigureOut">
              <a:rPr lang="is-IS"/>
              <a:pPr>
                <a:defRPr/>
              </a:pPr>
              <a:t>4.11.2022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230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951230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5F27102-8999-4BA5-99A9-E6D4A67BEE3D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845229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0063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500063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A1BC5BE7-1812-4142-97A3-ADE4729777E8}" type="datetimeFigureOut">
              <a:rPr lang="is-IS"/>
              <a:pPr>
                <a:defRPr/>
              </a:pPr>
              <a:t>4.11.2022</a:t>
            </a:fld>
            <a:endParaRPr lang="is-I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51" tIns="48276" rIns="96551" bIns="48276" rtlCol="0" anchor="ctr"/>
          <a:lstStyle/>
          <a:p>
            <a:pPr lvl="0"/>
            <a:endParaRPr lang="is-I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757738"/>
            <a:ext cx="5505450" cy="4506912"/>
          </a:xfrm>
          <a:prstGeom prst="rect">
            <a:avLst/>
          </a:prstGeom>
        </p:spPr>
        <p:txBody>
          <a:bodyPr vert="horz" lIns="96551" tIns="48276" rIns="96551" bIns="4827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s-I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2300"/>
            <a:ext cx="2982913" cy="501650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9512300"/>
            <a:ext cx="2982912" cy="501650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2866A533-0EAB-41CF-B455-ECA750A4CB69}" type="slidenum">
              <a:rPr lang="is-IS"/>
              <a:pPr>
                <a:defRPr/>
              </a:pPr>
              <a:t>‹#›</a:t>
            </a:fld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4042373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3A76F3-0833-40ED-B97C-0277748C9F64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15398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3A76F3-0833-40ED-B97C-0277748C9F64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861077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670D4-8912-409A-BF94-F301353FD6A6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207240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7901F1-FC24-43F3-A644-F5ECA517E8AF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189743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dirty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5139AF-CDE4-49A5-9B44-A1E2E6AC7E10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773031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dirty="0"/>
          </a:p>
          <a:p>
            <a:pPr eaLnBrk="1" hangingPunct="1">
              <a:spcBef>
                <a:spcPct val="0"/>
              </a:spcBef>
            </a:pPr>
            <a:endParaRPr lang="is-IS" dirty="0"/>
          </a:p>
          <a:p>
            <a:pPr eaLnBrk="1" hangingPunct="1">
              <a:spcBef>
                <a:spcPct val="0"/>
              </a:spcBef>
            </a:pPr>
            <a:endParaRPr lang="is-IS" dirty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08B459-2986-48B1-B827-21AC6E32FBD5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626027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/>
          </a:p>
          <a:p>
            <a:pPr eaLnBrk="1" hangingPunct="1">
              <a:spcBef>
                <a:spcPct val="0"/>
              </a:spcBef>
            </a:pPr>
            <a:endParaRPr lang="is-IS"/>
          </a:p>
          <a:p>
            <a:pPr eaLnBrk="1" hangingPunct="1">
              <a:spcBef>
                <a:spcPct val="0"/>
              </a:spcBef>
            </a:pPr>
            <a:endParaRPr lang="is-I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08B459-2986-48B1-B827-21AC6E32FBD5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689456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dirty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9892C2-5DCA-4867-A78F-C64E44F1F91F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278553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380B59-C695-4F94-9E3A-BF45FE12E064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2373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3A76F3-0833-40ED-B97C-0277748C9F64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95373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C00A71-6FBF-40BE-82D0-06FEFB8AFA27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98837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dirty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636EB7-06F7-48C2-B391-FA590546D449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53504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dirty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1E3466-F596-4F2D-91D9-A2D7725648E8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0796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3A76F3-0833-40ED-B97C-0277748C9F64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69229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dirty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636EB7-06F7-48C2-B391-FA590546D449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89548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60F0AA-7E1A-4FB7-85ED-2E991CB8BF97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239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F365C-1A07-44F5-9D84-B002CF28E8D1}" type="datetime1">
              <a:rPr lang="is-IS" smtClean="0"/>
              <a:pPr>
                <a:defRPr/>
              </a:pPr>
              <a:t>4.11.2022</a:t>
            </a:fld>
            <a:endParaRPr lang="is-I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FAA77-33E7-4480-871F-348FBAC7DD8E}" type="slidenum">
              <a:rPr lang="is-IS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F36B-EE49-48B7-AEE5-4985ABE0CE04}" type="datetime1">
              <a:rPr lang="is-IS" smtClean="0"/>
              <a:pPr>
                <a:defRPr/>
              </a:pPr>
              <a:t>4.11.2022</a:t>
            </a:fld>
            <a:endParaRPr lang="is-I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B561A-3904-4713-A76D-26C0CC1948A4}" type="slidenum">
              <a:rPr lang="is-IS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F59A5-A5E4-4CE7-A881-1639B47AD34D}" type="datetime1">
              <a:rPr lang="is-IS" smtClean="0"/>
              <a:pPr>
                <a:defRPr/>
              </a:pPr>
              <a:t>4.11.2022</a:t>
            </a:fld>
            <a:endParaRPr lang="is-I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BEF1A-C920-4F16-AEA1-DA00A2125E4A}" type="slidenum">
              <a:rPr lang="is-IS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DB56E-B665-4631-A56A-529F0C549CB6}" type="datetime1">
              <a:rPr lang="is-IS" smtClean="0"/>
              <a:pPr>
                <a:defRPr/>
              </a:pPr>
              <a:t>4.11.2022</a:t>
            </a:fld>
            <a:endParaRPr lang="is-I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A0F47-3566-4A6A-AF72-66911F70FEBB}" type="slidenum">
              <a:rPr lang="is-IS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BFEFB-4F6C-4D49-9AD0-1DBF69376B3E}" type="datetime1">
              <a:rPr lang="is-IS" smtClean="0"/>
              <a:pPr>
                <a:defRPr/>
              </a:pPr>
              <a:t>4.11.2022</a:t>
            </a:fld>
            <a:endParaRPr lang="is-I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CCB03-B167-46C5-AD51-E67FCA261675}" type="slidenum">
              <a:rPr lang="is-IS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CBD61-3FE8-4990-982A-CF6D7A4A93D3}" type="datetime1">
              <a:rPr lang="is-IS" smtClean="0"/>
              <a:pPr>
                <a:defRPr/>
              </a:pPr>
              <a:t>4.11.2022</a:t>
            </a:fld>
            <a:endParaRPr lang="is-I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E2C00-66C3-40AF-9984-721D853A730E}" type="slidenum">
              <a:rPr lang="is-IS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E8117-53C5-4485-85D2-9421B30BCC58}" type="datetime1">
              <a:rPr lang="is-IS" smtClean="0"/>
              <a:pPr>
                <a:defRPr/>
              </a:pPr>
              <a:t>4.11.2022</a:t>
            </a:fld>
            <a:endParaRPr lang="is-I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3FD70-E901-4B9A-A0DD-9B2C5B4F484E}" type="slidenum">
              <a:rPr lang="is-IS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4AC65-41C1-435C-A1D0-819AD625711B}" type="datetime1">
              <a:rPr lang="is-IS" smtClean="0"/>
              <a:pPr>
                <a:defRPr/>
              </a:pPr>
              <a:t>4.11.2022</a:t>
            </a:fld>
            <a:endParaRPr lang="is-I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ED7BE-CE34-40E5-A1D5-0B005A0E0CDD}" type="slidenum">
              <a:rPr lang="is-IS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ABFB3-25FE-4BBA-8205-4260042EA5D9}" type="datetime1">
              <a:rPr lang="is-IS" smtClean="0"/>
              <a:pPr>
                <a:defRPr/>
              </a:pPr>
              <a:t>4.11.2022</a:t>
            </a:fld>
            <a:endParaRPr lang="is-I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EFA6E-08D0-4295-B249-7C36D0D5F58F}" type="slidenum">
              <a:rPr lang="is-IS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C1268-BD43-471F-86A3-A08303100C91}" type="datetime1">
              <a:rPr lang="is-IS" smtClean="0"/>
              <a:pPr>
                <a:defRPr/>
              </a:pPr>
              <a:t>4.11.2022</a:t>
            </a:fld>
            <a:endParaRPr lang="is-I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9EE31-07CB-46E3-BEBE-64F5D6169A3A}" type="slidenum">
              <a:rPr lang="is-IS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s-I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C17A1-DF8C-4ED9-AD75-09F3761F2E0D}" type="datetime1">
              <a:rPr lang="is-IS" smtClean="0"/>
              <a:pPr>
                <a:defRPr/>
              </a:pPr>
              <a:t>4.11.2022</a:t>
            </a:fld>
            <a:endParaRPr lang="is-I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064E7-A28D-402C-9076-D65A485E6371}" type="slidenum">
              <a:rPr lang="is-IS"/>
              <a:pPr>
                <a:defRPr/>
              </a:pPr>
              <a:t>‹#›</a:t>
            </a:fld>
            <a:endParaRPr lang="is-I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208EAF-DD58-428D-8564-92B577D6137E}" type="datetime1">
              <a:rPr lang="is-IS" smtClean="0"/>
              <a:pPr>
                <a:defRPr/>
              </a:pPr>
              <a:t>4.11.2022</a:t>
            </a:fld>
            <a:endParaRPr lang="is-I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2405D6-F2A8-498C-85C2-C734B636EA6C}" type="slidenum">
              <a:rPr lang="is-IS"/>
              <a:pPr>
                <a:defRPr/>
              </a:pPr>
              <a:t>‹#›</a:t>
            </a:fld>
            <a:endParaRPr lang="is-I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aripall@ssne.i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mailto:elva@ssne.is" TargetMode="External"/><Relationship Id="rId4" Type="http://schemas.openxmlformats.org/officeDocument/2006/relationships/hyperlink" Target="mailto:hildur@ssne.i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../../../../../../../../../../../Gogn/Data/&#250;thlutun%202016%20uppb.sj/Verklagsreglur%20uppbyggingarsj&#243;&#240;s,%20sam&#254;%20250315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772400" cy="1857125"/>
          </a:xfrm>
        </p:spPr>
        <p:txBody>
          <a:bodyPr/>
          <a:lstStyle/>
          <a:p>
            <a:pPr eaLnBrk="1" hangingPunct="1"/>
            <a:r>
              <a:rPr lang="is-IS" sz="3200" dirty="0"/>
              <a:t>Styrkumsóknir til </a:t>
            </a:r>
            <a:br>
              <a:rPr lang="is-IS" sz="3200" dirty="0"/>
            </a:br>
            <a:r>
              <a:rPr lang="is-IS" sz="3200" dirty="0"/>
              <a:t>Uppbyggingarsjóðs</a:t>
            </a:r>
            <a:br>
              <a:rPr lang="is-IS" sz="3200" dirty="0"/>
            </a:br>
            <a:r>
              <a:rPr lang="is-IS" sz="3200" dirty="0"/>
              <a:t> Norðurlands eystra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817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s-IS" sz="2400" dirty="0"/>
              <a:t>Leiðbeiningar / Ábendingar • 2021 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776" y="493945"/>
            <a:ext cx="1833215" cy="1296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064805"/>
            <a:ext cx="8229600" cy="1143000"/>
          </a:xfrm>
        </p:spPr>
        <p:txBody>
          <a:bodyPr/>
          <a:lstStyle/>
          <a:p>
            <a:r>
              <a:rPr lang="is-IS" dirty="0"/>
              <a:t>Verkefnislýsing &amp; ávinningur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3817"/>
            <a:ext cx="8229600" cy="3359382"/>
          </a:xfrm>
        </p:spPr>
        <p:txBody>
          <a:bodyPr/>
          <a:lstStyle/>
          <a:p>
            <a:pPr eaLnBrk="1" hangingPunct="1"/>
            <a:r>
              <a:rPr lang="is-IS" sz="2400" dirty="0"/>
              <a:t>Skrifið </a:t>
            </a:r>
            <a:r>
              <a:rPr lang="is-IS" sz="2400" b="1" dirty="0"/>
              <a:t>einfaldan og skýran texta</a:t>
            </a:r>
            <a:r>
              <a:rPr lang="is-IS" sz="2400" dirty="0"/>
              <a:t>. Passið að yfirlesari átti sig fljótt á um hvað verkefnið snýst, en varist langlokur um aukaatriði. Passið líka að lýsing sé ekki of stuttaraleg (2-5 línur eru of lítið fyrir flest verkefni)</a:t>
            </a:r>
          </a:p>
          <a:p>
            <a:pPr eaLnBrk="1" hangingPunct="1"/>
            <a:r>
              <a:rPr lang="is-IS" sz="2400" dirty="0"/>
              <a:t>Nýtið </a:t>
            </a:r>
            <a:r>
              <a:rPr lang="is-IS" sz="2400" b="1" dirty="0"/>
              <a:t>leiðbeiningar </a:t>
            </a:r>
            <a:r>
              <a:rPr lang="is-IS" sz="2400" dirty="0"/>
              <a:t>á umsóknareyðublaðinu (smáa letrið)</a:t>
            </a:r>
          </a:p>
          <a:p>
            <a:pPr eaLnBrk="1" hangingPunct="1"/>
            <a:r>
              <a:rPr lang="is-IS" sz="2400" dirty="0"/>
              <a:t>Beinið sjónum að </a:t>
            </a:r>
            <a:r>
              <a:rPr lang="is-IS" sz="2400" b="1" dirty="0"/>
              <a:t>verkefninu sjálfu</a:t>
            </a:r>
            <a:r>
              <a:rPr lang="is-IS" sz="2400" dirty="0"/>
              <a:t>:</a:t>
            </a:r>
          </a:p>
          <a:p>
            <a:pPr lvl="1" eaLnBrk="1" hangingPunct="1"/>
            <a:r>
              <a:rPr lang="is-IS" sz="1800" dirty="0"/>
              <a:t>Bakgrunnur verkefnisins, aðstandendur og forsaga, hver er staðan </a:t>
            </a:r>
          </a:p>
          <a:p>
            <a:pPr lvl="1" eaLnBrk="1" hangingPunct="1"/>
            <a:r>
              <a:rPr lang="is-IS" sz="1800" dirty="0"/>
              <a:t>Tilgangur og markmið, hvað á að gera?</a:t>
            </a:r>
          </a:p>
          <a:p>
            <a:pPr lvl="1" eaLnBrk="1" hangingPunct="1"/>
            <a:r>
              <a:rPr lang="is-IS" sz="1800" dirty="0"/>
              <a:t>Hver er afrakstur eða niðurstaða verkefnisins?</a:t>
            </a:r>
          </a:p>
          <a:p>
            <a:pPr lvl="1" eaLnBrk="1" hangingPunct="1"/>
            <a:r>
              <a:rPr lang="is-IS" sz="1800" dirty="0"/>
              <a:t>Hvaða ávinningi á verkefnið að skila?</a:t>
            </a:r>
          </a:p>
          <a:p>
            <a:pPr lvl="1" eaLnBrk="1" hangingPunct="1"/>
            <a:r>
              <a:rPr lang="is-IS" sz="1800" dirty="0"/>
              <a:t>Bendið á alla þætti sem styrkja umsóknina, t.d. </a:t>
            </a:r>
            <a:r>
              <a:rPr lang="is-IS" sz="1800" b="1" dirty="0"/>
              <a:t>efnahagslegan og samfélagslegan ávinning</a:t>
            </a:r>
            <a:r>
              <a:rPr lang="is-IS" sz="1800" dirty="0"/>
              <a:t>, nýsköpunargildi, sérstöðu, samstarfsaðila, gerið einnig grein fyrir hvernig hún passar við </a:t>
            </a:r>
            <a:r>
              <a:rPr lang="is-IS" sz="1800" b="1" dirty="0"/>
              <a:t>áherslur og markmið </a:t>
            </a:r>
            <a:r>
              <a:rPr lang="is-IS" sz="1800" dirty="0"/>
              <a:t>sjóðsins.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A0F47-3566-4A6A-AF72-66911F70FEBB}" type="slidenum">
              <a:rPr lang="is-IS" smtClean="0"/>
              <a:pPr>
                <a:defRPr/>
              </a:pPr>
              <a:t>10</a:t>
            </a:fld>
            <a:endParaRPr lang="is-I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4694"/>
            <a:ext cx="8229600" cy="1143000"/>
          </a:xfrm>
        </p:spPr>
        <p:txBody>
          <a:bodyPr/>
          <a:lstStyle/>
          <a:p>
            <a:r>
              <a:rPr lang="is-IS" dirty="0"/>
              <a:t>Verk- og tímaáætlun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66172"/>
            <a:ext cx="8229600" cy="4525963"/>
          </a:xfrm>
        </p:spPr>
        <p:txBody>
          <a:bodyPr/>
          <a:lstStyle/>
          <a:p>
            <a:r>
              <a:rPr lang="is-IS" sz="2400" dirty="0"/>
              <a:t>Vandið ykkur við gerð </a:t>
            </a:r>
            <a:r>
              <a:rPr lang="is-IS" sz="2400" b="1" dirty="0"/>
              <a:t>trúverðugrar tímaáætlunar</a:t>
            </a:r>
            <a:r>
              <a:rPr lang="is-IS" sz="2400" dirty="0"/>
              <a:t>. Hún er mikilvæg fyrir trúverðugleika verkefnisins í heild</a:t>
            </a:r>
          </a:p>
          <a:p>
            <a:r>
              <a:rPr lang="is-IS" sz="2400" dirty="0"/>
              <a:t>Skiptið verkefninu upp í verkþætti og segið hvenær unnið er að hverjum þeirra, hvenær vinna við þá hefst og lýkur. Útkoman er </a:t>
            </a:r>
            <a:r>
              <a:rPr lang="is-IS" sz="2400" b="1" dirty="0"/>
              <a:t>vinnuplan eða áætlun </a:t>
            </a:r>
            <a:r>
              <a:rPr lang="is-IS" sz="2400" dirty="0"/>
              <a:t>sem nýtist síðan umsækjanda vel við úrlausn verkefnisins </a:t>
            </a:r>
          </a:p>
          <a:p>
            <a:r>
              <a:rPr lang="is-IS" sz="2400" dirty="0"/>
              <a:t>Tilgreinið sérstakar tímasetningar sem áætlaðar eru, </a:t>
            </a:r>
            <a:r>
              <a:rPr lang="is-IS" sz="2400" b="1" dirty="0"/>
              <a:t>vörður og áfanga</a:t>
            </a:r>
            <a:r>
              <a:rPr lang="is-IS" sz="2400" dirty="0"/>
              <a:t>, einnig verklok. Hvenær </a:t>
            </a:r>
            <a:r>
              <a:rPr lang="is-IS" sz="2400" b="1" dirty="0"/>
              <a:t>áætlað er </a:t>
            </a:r>
            <a:r>
              <a:rPr lang="is-IS" sz="2400" dirty="0"/>
              <a:t>að afrakstur erfiðisins komi í ljós; s.s. hvenær nýtt fyrirtæki taki til starfa, hvenær starfsmönnum verður fjölgað, hvenær frumsýning eða opnun sé plönuð eða hvenær vara komi á markað </a:t>
            </a:r>
          </a:p>
          <a:p>
            <a:pPr marL="0" indent="0">
              <a:buNone/>
            </a:pPr>
            <a:endParaRPr lang="is-I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A0F47-3566-4A6A-AF72-66911F70FEBB}" type="slidenum">
              <a:rPr lang="is-IS" smtClean="0"/>
              <a:pPr>
                <a:defRPr/>
              </a:pPr>
              <a:t>11</a:t>
            </a:fld>
            <a:endParaRPr lang="is-I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8700"/>
            <a:ext cx="8229600" cy="1143000"/>
          </a:xfrm>
        </p:spPr>
        <p:txBody>
          <a:bodyPr/>
          <a:lstStyle/>
          <a:p>
            <a:r>
              <a:rPr lang="is-IS" dirty="0"/>
              <a:t>Kostnaðaráætlun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2949"/>
            <a:ext cx="8229600" cy="4525963"/>
          </a:xfrm>
        </p:spPr>
        <p:txBody>
          <a:bodyPr/>
          <a:lstStyle/>
          <a:p>
            <a:r>
              <a:rPr lang="is-IS" sz="2400" dirty="0"/>
              <a:t>Kostnaðaráætlun á að sýna </a:t>
            </a:r>
            <a:r>
              <a:rPr lang="is-IS" sz="2400" b="1" dirty="0"/>
              <a:t>heildarkostnað við verkefni</a:t>
            </a:r>
            <a:r>
              <a:rPr lang="is-IS" sz="2400" dirty="0"/>
              <a:t>, bæði efniskostnað og vinnulaun </a:t>
            </a:r>
          </a:p>
          <a:p>
            <a:r>
              <a:rPr lang="is-IS" sz="2400" dirty="0"/>
              <a:t>Kostnaðaráætlun er </a:t>
            </a:r>
            <a:r>
              <a:rPr lang="is-IS" sz="2400" b="1" dirty="0"/>
              <a:t>sundurliðun á útgjöldum</a:t>
            </a:r>
            <a:r>
              <a:rPr lang="is-IS" sz="2400" dirty="0"/>
              <a:t>, skipt upp í þætti. Nákvæm og mikið sundurliðuð kostnaðaráætlun sýnir góðan undirbúning </a:t>
            </a:r>
          </a:p>
          <a:p>
            <a:pPr marL="342900" lvl="1" indent="-342900">
              <a:buFont typeface="Arial" charset="0"/>
              <a:buChar char="•"/>
            </a:pPr>
            <a:r>
              <a:rPr lang="is-IS" sz="2400" dirty="0"/>
              <a:t>Kostnaðartölur þurfa að vera raunhæfar, </a:t>
            </a:r>
            <a:r>
              <a:rPr lang="is-IS" sz="2400" b="1" dirty="0"/>
              <a:t>ekki ýkja </a:t>
            </a:r>
            <a:r>
              <a:rPr lang="is-IS" sz="2400" dirty="0"/>
              <a:t>og reynið að muna eftir sem flestum kostnaðarliðum</a:t>
            </a:r>
          </a:p>
          <a:p>
            <a:r>
              <a:rPr lang="is-IS" sz="2400" dirty="0"/>
              <a:t>Setjið ekki inn stórar tölur </a:t>
            </a:r>
            <a:r>
              <a:rPr lang="is-IS" sz="2400" b="1" dirty="0"/>
              <a:t>án útskýringa</a:t>
            </a:r>
            <a:r>
              <a:rPr lang="is-IS" sz="2400" dirty="0"/>
              <a:t>:</a:t>
            </a:r>
          </a:p>
          <a:p>
            <a:pPr lvl="1"/>
            <a:r>
              <a:rPr lang="is-IS" sz="2400" dirty="0"/>
              <a:t>T.d. vinnulaun – áætlið tímafjölda og tímakaup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A0F47-3566-4A6A-AF72-66911F70FEBB}" type="slidenum">
              <a:rPr lang="is-IS" smtClean="0"/>
              <a:pPr>
                <a:defRPr/>
              </a:pPr>
              <a:t>12</a:t>
            </a:fld>
            <a:endParaRPr lang="is-I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6375"/>
            <a:ext cx="8229600" cy="1143000"/>
          </a:xfrm>
        </p:spPr>
        <p:txBody>
          <a:bodyPr/>
          <a:lstStyle/>
          <a:p>
            <a:r>
              <a:rPr lang="is-IS" dirty="0"/>
              <a:t>Fjármögnun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023" y="2088605"/>
            <a:ext cx="8229600" cy="3471491"/>
          </a:xfrm>
        </p:spPr>
        <p:txBody>
          <a:bodyPr/>
          <a:lstStyle/>
          <a:p>
            <a:r>
              <a:rPr lang="is-IS" sz="2400" dirty="0"/>
              <a:t>Þessi liður á umsóknarblaðinu vefst fyrir mörgum en það </a:t>
            </a:r>
            <a:r>
              <a:rPr lang="is-IS" sz="2400"/>
              <a:t>er engin </a:t>
            </a:r>
            <a:r>
              <a:rPr lang="is-IS" sz="2400" dirty="0"/>
              <a:t>ástæða til þess að flækja málin of mikið. Hér þarf einfaldlega að </a:t>
            </a:r>
            <a:r>
              <a:rPr lang="is-IS" sz="2400" b="1" dirty="0"/>
              <a:t>setja upp áætlun </a:t>
            </a:r>
            <a:r>
              <a:rPr lang="is-IS" sz="2400" dirty="0"/>
              <a:t>um fjármögnun og sýna fram á hvernig ætlunin er að tryggja að </a:t>
            </a:r>
            <a:r>
              <a:rPr lang="is-IS" sz="2400" b="1" dirty="0"/>
              <a:t>verkefnið takist</a:t>
            </a:r>
            <a:r>
              <a:rPr lang="is-IS" sz="2400" dirty="0"/>
              <a:t>, að það strandi ekki á fjármagni áður en afraksturinn lítur dagsljósið </a:t>
            </a:r>
          </a:p>
          <a:p>
            <a:r>
              <a:rPr lang="is-IS" sz="2400" dirty="0"/>
              <a:t>Umsækjandinn þarf sjálfur að </a:t>
            </a:r>
            <a:r>
              <a:rPr lang="is-IS" sz="2400" b="1" dirty="0"/>
              <a:t>hafa trú á </a:t>
            </a:r>
            <a:r>
              <a:rPr lang="is-IS" sz="2400" dirty="0"/>
              <a:t>að það takist að ljúka verkefninu, ef hann ætlar að sannfæra aðra um hið sama </a:t>
            </a:r>
          </a:p>
          <a:p>
            <a:r>
              <a:rPr lang="is-IS" sz="2400" b="1" dirty="0"/>
              <a:t>Sundurliðið</a:t>
            </a:r>
            <a:r>
              <a:rPr lang="is-IS" sz="2400" dirty="0"/>
              <a:t> fjármögnunaráætlun eftir því sem mögulegt er: </a:t>
            </a:r>
          </a:p>
          <a:p>
            <a:pPr lvl="1">
              <a:buFontTx/>
              <a:buChar char="-"/>
            </a:pPr>
            <a:r>
              <a:rPr lang="is-IS" sz="1800" dirty="0"/>
              <a:t>Tekjur af verkefni, t.d. aðgangseyrir, þátttökugjöld, sala varnings o.fl.</a:t>
            </a:r>
          </a:p>
          <a:p>
            <a:pPr lvl="1">
              <a:buFontTx/>
              <a:buChar char="-"/>
            </a:pPr>
            <a:r>
              <a:rPr lang="is-IS" sz="1800" dirty="0"/>
              <a:t>Styrkir frá  t.d. samþykktir styrkir, óafgreiddar styrkumsóknir (gerið ráð fyrir umbeðnum styrk frá Uppbyggingarsjóði í áætluninni).</a:t>
            </a:r>
          </a:p>
          <a:p>
            <a:pPr lvl="1">
              <a:buFontTx/>
              <a:buChar char="-"/>
            </a:pPr>
            <a:r>
              <a:rPr lang="is-IS" sz="1800" dirty="0"/>
              <a:t>Eigið framlag, sundurliðið vinnuframlag og beint fjárframlag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A0F47-3566-4A6A-AF72-66911F70FEBB}" type="slidenum">
              <a:rPr lang="is-IS" smtClean="0"/>
              <a:pPr>
                <a:defRPr/>
              </a:pPr>
              <a:t>13</a:t>
            </a:fld>
            <a:endParaRPr lang="is-I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277888"/>
            <a:ext cx="8229600" cy="1143000"/>
          </a:xfrm>
        </p:spPr>
        <p:txBody>
          <a:bodyPr/>
          <a:lstStyle/>
          <a:p>
            <a:r>
              <a:rPr lang="is-IS" dirty="0"/>
              <a:t>Fjárhæð styrkumsóknar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55" y="2435352"/>
            <a:ext cx="8229600" cy="3719411"/>
          </a:xfrm>
        </p:spPr>
        <p:txBody>
          <a:bodyPr/>
          <a:lstStyle/>
          <a:p>
            <a:r>
              <a:rPr lang="is-IS" sz="2400" dirty="0"/>
              <a:t>Munið að styrkur getur ekki numið hærri upphæð en </a:t>
            </a:r>
            <a:r>
              <a:rPr lang="is-IS" sz="2400" b="1" dirty="0"/>
              <a:t>50% af kostnaðaráætlun</a:t>
            </a:r>
            <a:r>
              <a:rPr lang="is-IS" sz="2400" dirty="0"/>
              <a:t>, samkvæmt reglum </a:t>
            </a:r>
          </a:p>
          <a:p>
            <a:r>
              <a:rPr lang="is-IS" sz="2400" dirty="0"/>
              <a:t>Kynnið ykkur </a:t>
            </a:r>
            <a:r>
              <a:rPr lang="is-IS" sz="2400" b="1" dirty="0"/>
              <a:t>fyrri úthlutanir </a:t>
            </a:r>
            <a:r>
              <a:rPr lang="is-IS" sz="2400" dirty="0"/>
              <a:t>sjóðsins til að athuga hvort hugmyndir ykkar rúmast innan þess ramma sem sjóðurinn hefur úr að spila </a:t>
            </a:r>
          </a:p>
          <a:p>
            <a:r>
              <a:rPr lang="is-IS" sz="2400" dirty="0"/>
              <a:t>Sækið um </a:t>
            </a:r>
            <a:r>
              <a:rPr lang="is-IS" sz="2400" b="1" dirty="0"/>
              <a:t>raunhæfa upphæð</a:t>
            </a:r>
            <a:r>
              <a:rPr lang="is-IS" sz="2400" dirty="0"/>
              <a:t>, umsóknin þarf að vera trúverðug (var annars búið að minnast eitthvað á trúverðugleika í þessum leiðbeiningum?)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A0F47-3566-4A6A-AF72-66911F70FEBB}" type="slidenum">
              <a:rPr lang="is-IS" smtClean="0"/>
              <a:pPr>
                <a:defRPr/>
              </a:pPr>
              <a:t>14</a:t>
            </a:fld>
            <a:endParaRPr lang="is-I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1172829"/>
            <a:ext cx="8229600" cy="1143000"/>
          </a:xfrm>
        </p:spPr>
        <p:txBody>
          <a:bodyPr/>
          <a:lstStyle/>
          <a:p>
            <a:pPr eaLnBrk="1" hangingPunct="1"/>
            <a:r>
              <a:rPr lang="is-IS" dirty="0"/>
              <a:t>Aðrir styrkir og kynning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2344654"/>
            <a:ext cx="8229600" cy="4525963"/>
          </a:xfrm>
        </p:spPr>
        <p:txBody>
          <a:bodyPr/>
          <a:lstStyle/>
          <a:p>
            <a:pPr eaLnBrk="1" hangingPunct="1"/>
            <a:r>
              <a:rPr lang="is-IS" sz="2400" dirty="0"/>
              <a:t>Hvaða </a:t>
            </a:r>
            <a:r>
              <a:rPr lang="is-IS" sz="2400" b="1" dirty="0"/>
              <a:t>aðra styrki </a:t>
            </a:r>
            <a:r>
              <a:rPr lang="is-IS" sz="2400" dirty="0"/>
              <a:t>hefur verið eða verður sótt um?</a:t>
            </a:r>
          </a:p>
          <a:p>
            <a:pPr lvl="1" eaLnBrk="1" hangingPunct="1"/>
            <a:r>
              <a:rPr lang="is-IS" sz="2000" dirty="0"/>
              <a:t>Fyllið reitina </a:t>
            </a:r>
            <a:r>
              <a:rPr lang="is-IS" sz="2000" b="1" dirty="0"/>
              <a:t>samviskusamlega </a:t>
            </a:r>
            <a:r>
              <a:rPr lang="is-IS" sz="2000" dirty="0"/>
              <a:t>út</a:t>
            </a:r>
          </a:p>
          <a:p>
            <a:pPr lvl="1" eaLnBrk="1" hangingPunct="1"/>
            <a:r>
              <a:rPr lang="is-IS" sz="2000" dirty="0"/>
              <a:t>Framlög annarra styrkveitenda auka trúverðugleika verkefnisins, auka líkur á að það verði að veruleika og </a:t>
            </a:r>
            <a:r>
              <a:rPr lang="is-IS" sz="2000" b="1" dirty="0"/>
              <a:t>minnka ekki </a:t>
            </a:r>
            <a:r>
              <a:rPr lang="is-IS" sz="2000" dirty="0"/>
              <a:t>líkur á styrk frá Uppbyggingarsjóði </a:t>
            </a:r>
          </a:p>
          <a:p>
            <a:pPr lvl="1" eaLnBrk="1" hangingPunct="1"/>
            <a:r>
              <a:rPr lang="is-IS" sz="2000" dirty="0"/>
              <a:t>Það er jákvætt að umsækjendur hafi </a:t>
            </a:r>
            <a:r>
              <a:rPr lang="is-IS" sz="2000" b="1" dirty="0"/>
              <a:t>allar klær úti</a:t>
            </a:r>
            <a:endParaRPr lang="is-IS" sz="2000" dirty="0"/>
          </a:p>
          <a:p>
            <a:pPr marL="457200" lvl="1" indent="0" eaLnBrk="1" hangingPunct="1">
              <a:buNone/>
            </a:pPr>
            <a:r>
              <a:rPr lang="is-IS" sz="2000" dirty="0"/>
              <a:t> </a:t>
            </a:r>
          </a:p>
          <a:p>
            <a:pPr eaLnBrk="1" hangingPunct="1"/>
            <a:r>
              <a:rPr lang="is-IS" sz="2400" dirty="0"/>
              <a:t>Hvernig verður kynningu á verkefninu háttað?</a:t>
            </a:r>
          </a:p>
          <a:p>
            <a:pPr lvl="1" eaLnBrk="1" hangingPunct="1"/>
            <a:r>
              <a:rPr lang="is-IS" sz="2000" dirty="0"/>
              <a:t>Öflug kynning og </a:t>
            </a:r>
            <a:r>
              <a:rPr lang="is-IS" sz="2000" b="1" dirty="0"/>
              <a:t>úthugsað plan </a:t>
            </a:r>
            <a:r>
              <a:rPr lang="is-IS" sz="2000" dirty="0"/>
              <a:t>um kynningu er </a:t>
            </a:r>
            <a:r>
              <a:rPr lang="is-IS" sz="2000" b="1" dirty="0"/>
              <a:t>jákvætt</a:t>
            </a:r>
            <a:r>
              <a:rPr lang="is-IS" sz="2000" dirty="0"/>
              <a:t> fyrir verkefnið og eykur líkur á styrk. Sýnir að umsækjandi hefur hugsað fyrir öllu (á við menningarverkefni) </a:t>
            </a:r>
          </a:p>
          <a:p>
            <a:pPr eaLnBrk="1" hangingPunct="1"/>
            <a:endParaRPr lang="is-I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A0F47-3566-4A6A-AF72-66911F70FEBB}" type="slidenum">
              <a:rPr lang="is-IS" smtClean="0"/>
              <a:pPr>
                <a:defRPr/>
              </a:pPr>
              <a:t>15</a:t>
            </a:fld>
            <a:endParaRPr lang="is-I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s-IS" dirty="0"/>
              <a:t>Eftirfylgni og samskipti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s-IS" dirty="0"/>
              <a:t>Leiðbeiningar / Ábendingar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4130" y="1170420"/>
            <a:ext cx="8229600" cy="1143000"/>
          </a:xfrm>
        </p:spPr>
        <p:txBody>
          <a:bodyPr/>
          <a:lstStyle/>
          <a:p>
            <a:pPr eaLnBrk="1" hangingPunct="1"/>
            <a:r>
              <a:rPr lang="is-IS" dirty="0"/>
              <a:t>Þegar styrkur hefur fengist …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11560" y="2492896"/>
            <a:ext cx="8229600" cy="4525963"/>
          </a:xfrm>
        </p:spPr>
        <p:txBody>
          <a:bodyPr/>
          <a:lstStyle/>
          <a:p>
            <a:pPr eaLnBrk="1" hangingPunct="1"/>
            <a:r>
              <a:rPr lang="is-IS" sz="2400" dirty="0"/>
              <a:t>Uppbyggingarsjóður og styrkþegi gera með sér </a:t>
            </a:r>
            <a:r>
              <a:rPr lang="is-IS" sz="2400" b="1" dirty="0"/>
              <a:t>samning um verkefnið </a:t>
            </a:r>
            <a:r>
              <a:rPr lang="is-IS" sz="2400" dirty="0"/>
              <a:t>þar sem fram koma réttindi og skyldur beggja aðila</a:t>
            </a:r>
          </a:p>
          <a:p>
            <a:pPr eaLnBrk="1" hangingPunct="1"/>
            <a:r>
              <a:rPr lang="is-IS" sz="2400" dirty="0"/>
              <a:t>Í samningnum er m.a. kveðið á um:</a:t>
            </a:r>
          </a:p>
          <a:p>
            <a:pPr lvl="1" eaLnBrk="1" hangingPunct="1"/>
            <a:r>
              <a:rPr lang="is-IS" sz="2000" dirty="0"/>
              <a:t>Greiðslufyrirkomulag</a:t>
            </a:r>
          </a:p>
          <a:p>
            <a:pPr lvl="1" eaLnBrk="1" hangingPunct="1"/>
            <a:r>
              <a:rPr lang="is-IS" sz="2000" dirty="0"/>
              <a:t>Ábyrgð styrkþega</a:t>
            </a:r>
          </a:p>
          <a:p>
            <a:pPr lvl="1" eaLnBrk="1" hangingPunct="1"/>
            <a:r>
              <a:rPr lang="is-IS" sz="2000" dirty="0"/>
              <a:t>Skýrsluskil</a:t>
            </a:r>
          </a:p>
          <a:p>
            <a:pPr lvl="1" eaLnBrk="1" hangingPunct="1"/>
            <a:r>
              <a:rPr lang="is-IS" sz="2000" dirty="0"/>
              <a:t>Samskipti við Uppbyggingarsjóð</a:t>
            </a:r>
          </a:p>
          <a:p>
            <a:pPr marL="342900" lvl="8" indent="-342900" fontAlgn="base">
              <a:spcAft>
                <a:spcPct val="0"/>
              </a:spcAft>
              <a:buFont typeface="Arial" charset="0"/>
              <a:buChar char="•"/>
            </a:pPr>
            <a:r>
              <a:rPr lang="is-IS" sz="2400" dirty="0"/>
              <a:t>Hægt er að </a:t>
            </a:r>
            <a:r>
              <a:rPr lang="is-IS" sz="2400" b="1" dirty="0"/>
              <a:t>afþakka styrk </a:t>
            </a:r>
            <a:r>
              <a:rPr lang="is-IS" sz="2400" dirty="0"/>
              <a:t>ef aðstæður hafa breyst eða upphæð dugar ekki </a:t>
            </a:r>
          </a:p>
          <a:p>
            <a:pPr lvl="1" eaLnBrk="1" hangingPunct="1"/>
            <a:endParaRPr lang="is-IS" dirty="0"/>
          </a:p>
          <a:p>
            <a:pPr lvl="1" eaLnBrk="1" hangingPunct="1">
              <a:buFont typeface="Arial" charset="0"/>
              <a:buNone/>
            </a:pP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A0F47-3566-4A6A-AF72-66911F70FEBB}" type="slidenum">
              <a:rPr lang="is-IS" smtClean="0"/>
              <a:pPr>
                <a:defRPr/>
              </a:pPr>
              <a:t>17</a:t>
            </a:fld>
            <a:endParaRPr lang="is-I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1028700"/>
            <a:ext cx="8229600" cy="1143000"/>
          </a:xfrm>
        </p:spPr>
        <p:txBody>
          <a:bodyPr/>
          <a:lstStyle/>
          <a:p>
            <a:pPr eaLnBrk="1" hangingPunct="1"/>
            <a:r>
              <a:rPr lang="is-IS" dirty="0"/>
              <a:t>Hafið samráð við sjóðinn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eaLnBrk="1" hangingPunct="1"/>
            <a:r>
              <a:rPr lang="is-IS" sz="2400" dirty="0"/>
              <a:t>Sá sem undirritar samninginn er </a:t>
            </a:r>
            <a:r>
              <a:rPr lang="is-IS" sz="2400" b="1" dirty="0"/>
              <a:t>ábyrgur </a:t>
            </a:r>
            <a:r>
              <a:rPr lang="is-IS" sz="2400" dirty="0"/>
              <a:t>gagnvart Uppbyggingarsjóði fyrir framgangi verkefnisins </a:t>
            </a:r>
          </a:p>
          <a:p>
            <a:pPr eaLnBrk="1" hangingPunct="1"/>
            <a:r>
              <a:rPr lang="is-IS" sz="2400" dirty="0"/>
              <a:t>Umsóknin er </a:t>
            </a:r>
            <a:r>
              <a:rPr lang="is-IS" sz="2400" b="1" dirty="0"/>
              <a:t>hluti af samningnum</a:t>
            </a:r>
            <a:r>
              <a:rPr lang="is-IS" sz="2400" dirty="0"/>
              <a:t>, fylgja þarf því sem þar er sett fram </a:t>
            </a:r>
          </a:p>
          <a:p>
            <a:pPr eaLnBrk="1" hangingPunct="1"/>
            <a:r>
              <a:rPr lang="is-IS" sz="2400" dirty="0"/>
              <a:t>Ef breyting verður á verkefni, umfangi þess eða tímaáætlun, </a:t>
            </a:r>
            <a:r>
              <a:rPr lang="is-IS" sz="2400" b="1" dirty="0"/>
              <a:t>hafið þá samráð </a:t>
            </a:r>
            <a:r>
              <a:rPr lang="is-IS" sz="2400" dirty="0"/>
              <a:t>við starfsmenn uppbyggingarsjóðs</a:t>
            </a:r>
          </a:p>
          <a:p>
            <a:pPr eaLnBrk="1" hangingPunct="1"/>
            <a:r>
              <a:rPr lang="is-IS" sz="2400" dirty="0"/>
              <a:t>Sjóðurinn getur krafist </a:t>
            </a:r>
            <a:r>
              <a:rPr lang="is-IS" sz="2400" b="1" dirty="0"/>
              <a:t>endurgreiðslu</a:t>
            </a:r>
            <a:r>
              <a:rPr lang="is-IS" sz="2400" dirty="0"/>
              <a:t> á styrkjum ef ekkert verður af verkefni, ef ekki tekst að ljúka því eða ef það er ekki í takt við umsókn og samning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is-IS" sz="2400" dirty="0"/>
              <a:t>Mikilvægt að styrktaraðila sé </a:t>
            </a:r>
            <a:r>
              <a:rPr lang="is-IS" sz="2400" b="1" dirty="0"/>
              <a:t>ávallt getið </a:t>
            </a:r>
            <a:r>
              <a:rPr lang="is-IS" sz="2400" dirty="0"/>
              <a:t>þegar kostur er</a:t>
            </a:r>
          </a:p>
          <a:p>
            <a:pPr eaLnBrk="1" hangingPunct="1"/>
            <a:endParaRPr lang="is-IS" dirty="0"/>
          </a:p>
          <a:p>
            <a:pPr eaLnBrk="1" hangingPunct="1">
              <a:buFont typeface="Arial" charset="0"/>
              <a:buNone/>
            </a:pP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A0F47-3566-4A6A-AF72-66911F70FEBB}" type="slidenum">
              <a:rPr lang="is-IS" smtClean="0"/>
              <a:pPr>
                <a:defRPr/>
              </a:pPr>
              <a:t>18</a:t>
            </a:fld>
            <a:endParaRPr lang="is-I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539552" y="1028700"/>
            <a:ext cx="8229600" cy="1143000"/>
          </a:xfrm>
        </p:spPr>
        <p:txBody>
          <a:bodyPr/>
          <a:lstStyle/>
          <a:p>
            <a:pPr eaLnBrk="1" hangingPunct="1"/>
            <a:r>
              <a:rPr lang="is-IS" dirty="0"/>
              <a:t>Loka- eða áfangaskýrsla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965951"/>
            <a:ext cx="8229600" cy="4775151"/>
          </a:xfrm>
        </p:spPr>
        <p:txBody>
          <a:bodyPr/>
          <a:lstStyle/>
          <a:p>
            <a:pPr eaLnBrk="1" hangingPunct="1"/>
            <a:r>
              <a:rPr lang="is-IS" sz="2400" dirty="0"/>
              <a:t>Lokagreiðsla fer fram þegar skilað hefur verið inn </a:t>
            </a:r>
            <a:r>
              <a:rPr lang="is-IS" sz="2400" b="1" dirty="0"/>
              <a:t>lokaskýrslu</a:t>
            </a:r>
            <a:r>
              <a:rPr lang="is-IS" sz="2400" dirty="0"/>
              <a:t> vegna verkefnisins og hún samþykkt. Hægt er að skila áfangaskýrslum til að fá hluta af greiðslu hærri styrkja. Skila þarf áfangaskýrslu ef sótt er um frestun á verkefni </a:t>
            </a:r>
          </a:p>
          <a:p>
            <a:pPr eaLnBrk="1" hangingPunct="1"/>
            <a:r>
              <a:rPr lang="is-IS" sz="2400" dirty="0"/>
              <a:t>Í lokaskýrslu er meðal annars: </a:t>
            </a:r>
          </a:p>
          <a:p>
            <a:pPr lvl="1" eaLnBrk="1" hangingPunct="1"/>
            <a:r>
              <a:rPr lang="is-IS" sz="2000" dirty="0"/>
              <a:t>Framkvæmd verkefnisins og </a:t>
            </a:r>
            <a:r>
              <a:rPr lang="is-IS" sz="2000" b="1" dirty="0"/>
              <a:t>afrakstri lýst skilmerkilega </a:t>
            </a:r>
            <a:r>
              <a:rPr lang="is-IS" sz="2000" dirty="0"/>
              <a:t>og lagt mat á ávinninginn</a:t>
            </a:r>
          </a:p>
          <a:p>
            <a:pPr lvl="1" eaLnBrk="1" hangingPunct="1"/>
            <a:r>
              <a:rPr lang="is-IS" sz="2000" dirty="0"/>
              <a:t>Gerð grein fyrir </a:t>
            </a:r>
            <a:r>
              <a:rPr lang="is-IS" sz="2000" b="1" dirty="0"/>
              <a:t>fjárhag verkefnisins</a:t>
            </a:r>
            <a:r>
              <a:rPr lang="is-IS" sz="2000" dirty="0"/>
              <a:t>, gjöldum og tekjum </a:t>
            </a:r>
          </a:p>
          <a:p>
            <a:pPr lvl="1" eaLnBrk="1" hangingPunct="1"/>
            <a:r>
              <a:rPr lang="is-IS" sz="2000" dirty="0"/>
              <a:t>Rætt um framhald mála ef það á við – á verkefnið </a:t>
            </a:r>
            <a:r>
              <a:rPr lang="is-IS" sz="2000" b="1" dirty="0"/>
              <a:t>framtíð</a:t>
            </a:r>
            <a:r>
              <a:rPr lang="is-IS" sz="2000" dirty="0"/>
              <a:t> fyrir sér?</a:t>
            </a:r>
          </a:p>
          <a:p>
            <a:pPr lvl="1" eaLnBrk="1" hangingPunct="1"/>
            <a:r>
              <a:rPr lang="is-IS" sz="2000" dirty="0"/>
              <a:t>Gerð krafa um að </a:t>
            </a:r>
            <a:r>
              <a:rPr lang="is-IS" sz="2000" b="1" dirty="0"/>
              <a:t>bókhaldsgögn</a:t>
            </a:r>
            <a:r>
              <a:rPr lang="is-IS" sz="2000" dirty="0"/>
              <a:t> fylgi lokaskýrslu </a:t>
            </a:r>
          </a:p>
          <a:p>
            <a:pPr marL="342900" lvl="8" indent="-342900" fontAlgn="base">
              <a:spcAft>
                <a:spcPct val="0"/>
              </a:spcAft>
              <a:buFont typeface="Arial" charset="0"/>
              <a:buChar char="•"/>
            </a:pPr>
            <a:r>
              <a:rPr lang="is-IS" sz="2400" dirty="0"/>
              <a:t>Ekki er fullnægjandi að í lokaskýrslu sé vísað í umsókn, skýrslan þarf að geta </a:t>
            </a:r>
            <a:r>
              <a:rPr lang="is-IS" sz="2400" b="1" dirty="0"/>
              <a:t>staðið sjálfstætt </a:t>
            </a:r>
            <a:r>
              <a:rPr lang="is-IS" sz="2400" dirty="0"/>
              <a:t>og gefið heildarmynd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A0F47-3566-4A6A-AF72-66911F70FEBB}" type="slidenum">
              <a:rPr lang="is-IS" smtClean="0"/>
              <a:pPr>
                <a:defRPr/>
              </a:pPr>
              <a:t>19</a:t>
            </a:fld>
            <a:endParaRPr lang="is-I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00034" y="1205880"/>
            <a:ext cx="8229600" cy="1143000"/>
          </a:xfrm>
        </p:spPr>
        <p:txBody>
          <a:bodyPr/>
          <a:lstStyle/>
          <a:p>
            <a:pPr eaLnBrk="1" hangingPunct="1"/>
            <a:r>
              <a:rPr lang="is-IS" dirty="0"/>
              <a:t>Markmið með leiðbeiningunum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518368" y="2677214"/>
            <a:ext cx="8229600" cy="3533241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is-IS" sz="2400" dirty="0"/>
              <a:t>Að gefa umsækjendum hagnýt ráð við gerð umsókna í uppbyggingarsjóð (og aðra sjóði)</a:t>
            </a:r>
          </a:p>
          <a:p>
            <a:pPr eaLnBrk="1" hangingPunct="1"/>
            <a:r>
              <a:rPr lang="is-IS" sz="2400" dirty="0"/>
              <a:t>Að auka möguleika umsækjenda á að fá styrki úr sjóðum</a:t>
            </a:r>
          </a:p>
          <a:p>
            <a:pPr eaLnBrk="1" hangingPunct="1"/>
            <a:r>
              <a:rPr lang="is-IS" sz="2400" dirty="0"/>
              <a:t>Að bæta gæði umsókna með því að umsækjendur auki hæfni sína í að sækja um styrki</a:t>
            </a:r>
          </a:p>
          <a:p>
            <a:pPr eaLnBrk="1" hangingPunct="1"/>
            <a:r>
              <a:rPr lang="is-IS" sz="2400" dirty="0"/>
              <a:t>Að fækka umsóknum í uppbyggingarsjóð sem eru ófullkomnar, gallaðar, ógildar eða á skjön við reglur</a:t>
            </a:r>
          </a:p>
          <a:p>
            <a:pPr eaLnBrk="1" hangingPunct="1"/>
            <a:endParaRPr lang="is-IS" dirty="0"/>
          </a:p>
          <a:p>
            <a:pPr eaLnBrk="1" hangingPunct="1"/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A0F47-3566-4A6A-AF72-66911F70FEBB}" type="slidenum">
              <a:rPr lang="is-IS" smtClean="0"/>
              <a:pPr>
                <a:defRPr/>
              </a:pPr>
              <a:t>2</a:t>
            </a:fld>
            <a:endParaRPr lang="is-I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611560" y="1298512"/>
            <a:ext cx="8229600" cy="1143000"/>
          </a:xfrm>
        </p:spPr>
        <p:txBody>
          <a:bodyPr/>
          <a:lstStyle/>
          <a:p>
            <a:pPr eaLnBrk="1" hangingPunct="1"/>
            <a:r>
              <a:rPr lang="is-IS" dirty="0"/>
              <a:t>Vandið til verka!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14036" y="2332037"/>
            <a:ext cx="8229600" cy="4525963"/>
          </a:xfrm>
        </p:spPr>
        <p:txBody>
          <a:bodyPr/>
          <a:lstStyle/>
          <a:p>
            <a:pPr eaLnBrk="1" hangingPunct="1"/>
            <a:r>
              <a:rPr lang="is-IS" sz="2400" dirty="0"/>
              <a:t>Uppbyggingarsjóður Norðurlands eystra er </a:t>
            </a:r>
            <a:r>
              <a:rPr lang="is-IS" sz="2400" b="1" dirty="0"/>
              <a:t>samkeppnissjóður</a:t>
            </a:r>
            <a:r>
              <a:rPr lang="is-IS" sz="2400" dirty="0"/>
              <a:t>. Umsóknir og verkefni eru borin saman á samkeppnisgrunni af úthlutunarnefnd</a:t>
            </a:r>
          </a:p>
          <a:p>
            <a:pPr eaLnBrk="1" hangingPunct="1"/>
            <a:r>
              <a:rPr lang="is-IS" sz="2400" dirty="0"/>
              <a:t>Styrkjum er úthlutað á grunni </a:t>
            </a:r>
            <a:r>
              <a:rPr lang="is-IS" sz="2400" b="1" dirty="0"/>
              <a:t>gæða verkefna </a:t>
            </a:r>
            <a:r>
              <a:rPr lang="is-IS" sz="2400" dirty="0"/>
              <a:t>og </a:t>
            </a:r>
            <a:r>
              <a:rPr lang="is-IS" sz="2400" b="1" dirty="0"/>
              <a:t>gæða umsókna</a:t>
            </a:r>
            <a:r>
              <a:rPr lang="is-IS" sz="2400" dirty="0"/>
              <a:t> með hliðsjón af reglum, áherslum og markmiðum sjóðsins hverju sinni </a:t>
            </a:r>
          </a:p>
          <a:p>
            <a:pPr eaLnBrk="1" hangingPunct="1"/>
            <a:r>
              <a:rPr lang="is-IS" sz="2400" dirty="0"/>
              <a:t>Ráðstöfunarfé sjóðsins er jafnan mun minna heldur en heildarupphæðir sem sótt er um. Stundum eru styrkvilyrði lægri en um er beðið</a:t>
            </a:r>
          </a:p>
          <a:p>
            <a:pPr eaLnBrk="1" hangingPunct="1"/>
            <a:r>
              <a:rPr lang="is-IS" sz="2400" dirty="0"/>
              <a:t>Leitið </a:t>
            </a:r>
            <a:r>
              <a:rPr lang="is-IS" sz="2400" b="1" dirty="0"/>
              <a:t>aðstoðar</a:t>
            </a:r>
            <a:r>
              <a:rPr lang="is-IS" sz="2400" dirty="0"/>
              <a:t> ef eitthvað er óljóst </a:t>
            </a:r>
          </a:p>
          <a:p>
            <a:pPr eaLnBrk="1" hangingPunct="1"/>
            <a:endParaRPr lang="is-IS" dirty="0"/>
          </a:p>
          <a:p>
            <a:pPr eaLnBrk="1" hangingPunct="1"/>
            <a:endParaRPr lang="is-IS" dirty="0"/>
          </a:p>
          <a:p>
            <a:pPr lvl="1" eaLnBrk="1" hangingPunct="1">
              <a:buFont typeface="Arial" charset="0"/>
              <a:buNone/>
            </a:pPr>
            <a:endParaRPr lang="is-IS" dirty="0"/>
          </a:p>
          <a:p>
            <a:pPr eaLnBrk="1" hangingPunct="1"/>
            <a:endParaRPr lang="is-IS" dirty="0"/>
          </a:p>
          <a:p>
            <a:pPr eaLnBrk="1" hangingPunct="1"/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A0F47-3566-4A6A-AF72-66911F70FEBB}" type="slidenum">
              <a:rPr lang="is-IS" smtClean="0"/>
              <a:pPr>
                <a:defRPr/>
              </a:pPr>
              <a:t>20</a:t>
            </a:fld>
            <a:endParaRPr lang="is-I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/>
          <a:lstStyle/>
          <a:p>
            <a:pPr eaLnBrk="1" hangingPunct="1"/>
            <a:endParaRPr lang="is-IS" dirty="0"/>
          </a:p>
          <a:p>
            <a:pPr eaLnBrk="1" hangingPunct="1"/>
            <a:endParaRPr lang="is-IS" dirty="0"/>
          </a:p>
          <a:p>
            <a:pPr lvl="1" eaLnBrk="1" hangingPunct="1">
              <a:buFont typeface="Arial" charset="0"/>
              <a:buNone/>
            </a:pPr>
            <a:endParaRPr lang="is-IS" dirty="0"/>
          </a:p>
          <a:p>
            <a:pPr eaLnBrk="1" hangingPunct="1"/>
            <a:endParaRPr lang="is-IS" dirty="0"/>
          </a:p>
          <a:p>
            <a:pPr eaLnBrk="1" hangingPunct="1"/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A0F47-3566-4A6A-AF72-66911F70FEBB}" type="slidenum">
              <a:rPr lang="is-IS" smtClean="0"/>
              <a:pPr>
                <a:defRPr/>
              </a:pPr>
              <a:t>21</a:t>
            </a:fld>
            <a:endParaRPr lang="is-IS" dirty="0"/>
          </a:p>
        </p:txBody>
      </p:sp>
      <p:sp>
        <p:nvSpPr>
          <p:cNvPr id="8" name="Rectangle 7"/>
          <p:cNvSpPr/>
          <p:nvPr/>
        </p:nvSpPr>
        <p:spPr>
          <a:xfrm>
            <a:off x="1763688" y="2808687"/>
            <a:ext cx="565731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is-IS" sz="6000" dirty="0"/>
              <a:t>Ekki gefast upp!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039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3232" y="204127"/>
            <a:ext cx="8229600" cy="1143000"/>
          </a:xfrm>
        </p:spPr>
        <p:txBody>
          <a:bodyPr/>
          <a:lstStyle/>
          <a:p>
            <a:r>
              <a:rPr lang="is-IS" sz="3600" dirty="0"/>
              <a:t>Gangi ykkur vel!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383232" y="1347127"/>
            <a:ext cx="8437240" cy="4812028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is-IS" sz="1800" dirty="0"/>
          </a:p>
          <a:p>
            <a:pPr algn="ctr" eaLnBrk="1" hangingPunct="1">
              <a:buFont typeface="Arial" charset="0"/>
              <a:buNone/>
            </a:pPr>
            <a:endParaRPr lang="is-IS" sz="1800" dirty="0"/>
          </a:p>
          <a:p>
            <a:pPr algn="ctr" eaLnBrk="1" hangingPunct="1">
              <a:buFont typeface="Arial" charset="0"/>
              <a:buNone/>
            </a:pPr>
            <a:r>
              <a:rPr lang="is-IS" sz="2400" dirty="0"/>
              <a:t>Starfsmenn Uppbyggingarsjóðs veita upplýsingar </a:t>
            </a:r>
          </a:p>
          <a:p>
            <a:pPr algn="ctr" eaLnBrk="1" hangingPunct="1">
              <a:buFont typeface="Arial" charset="0"/>
              <a:buNone/>
            </a:pPr>
            <a:r>
              <a:rPr lang="is-IS" sz="2400" dirty="0"/>
              <a:t>og leiðbeina við gerð umsókna í sjóðinn.</a:t>
            </a:r>
          </a:p>
          <a:p>
            <a:pPr algn="ctr" eaLnBrk="1" hangingPunct="1">
              <a:buFont typeface="Arial" charset="0"/>
              <a:buNone/>
            </a:pPr>
            <a:r>
              <a:rPr lang="is-IS" sz="800" dirty="0"/>
              <a:t> </a:t>
            </a:r>
          </a:p>
          <a:p>
            <a:pPr algn="ctr" eaLnBrk="1" hangingPunct="1">
              <a:spcAft>
                <a:spcPts val="0"/>
              </a:spcAft>
              <a:buFont typeface="Arial" charset="0"/>
              <a:buNone/>
            </a:pPr>
            <a:endParaRPr lang="is-IS" sz="1800" dirty="0"/>
          </a:p>
          <a:p>
            <a:pPr algn="ctr" eaLnBrk="1" hangingPunct="1">
              <a:buNone/>
            </a:pPr>
            <a:r>
              <a:rPr lang="is-IS" sz="1800" dirty="0"/>
              <a:t> A</a:t>
            </a:r>
            <a:r>
              <a:rPr lang="is-IS" sz="1800" dirty="0">
                <a:ea typeface="+mn-lt"/>
                <a:cs typeface="+mn-lt"/>
              </a:rPr>
              <a:t>ri Páll Pálsson </a:t>
            </a:r>
            <a:r>
              <a:rPr lang="is-IS" sz="1800" dirty="0">
                <a:ea typeface="+mn-lt"/>
                <a:cs typeface="+mn-lt"/>
                <a:hlinkClick r:id="rId3"/>
              </a:rPr>
              <a:t>aripall@ssne.is</a:t>
            </a:r>
            <a:r>
              <a:rPr lang="is-IS" sz="1800" dirty="0">
                <a:ea typeface="+mn-lt"/>
                <a:cs typeface="+mn-lt"/>
              </a:rPr>
              <a:t> – sími 464 5412</a:t>
            </a:r>
          </a:p>
          <a:p>
            <a:pPr algn="ctr" eaLnBrk="1" hangingPunct="1">
              <a:buNone/>
            </a:pPr>
            <a:r>
              <a:rPr lang="is-IS" sz="1800" dirty="0">
                <a:ea typeface="+mn-lt"/>
                <a:cs typeface="+mn-lt"/>
              </a:rPr>
              <a:t>Hildur Halldórsdóttir </a:t>
            </a:r>
            <a:r>
              <a:rPr lang="is-IS" sz="1800" dirty="0">
                <a:ea typeface="+mn-lt"/>
                <a:cs typeface="+mn-lt"/>
                <a:hlinkClick r:id="rId4"/>
              </a:rPr>
              <a:t>hildur@ssne.is</a:t>
            </a:r>
            <a:r>
              <a:rPr lang="is-IS" sz="1800" dirty="0">
                <a:ea typeface="+mn-lt"/>
                <a:cs typeface="+mn-lt"/>
              </a:rPr>
              <a:t> – sími 464 5402</a:t>
            </a:r>
          </a:p>
          <a:p>
            <a:pPr algn="ctr" eaLnBrk="1" hangingPunct="1">
              <a:buNone/>
            </a:pPr>
            <a:r>
              <a:rPr lang="is-IS" sz="1800" dirty="0">
                <a:ea typeface="+mn-lt"/>
                <a:cs typeface="+mn-lt"/>
              </a:rPr>
              <a:t>Elva Gunnlaugsdóttir </a:t>
            </a:r>
            <a:r>
              <a:rPr lang="is-IS" sz="1800" dirty="0">
                <a:ea typeface="+mn-lt"/>
                <a:cs typeface="+mn-lt"/>
                <a:hlinkClick r:id="rId5"/>
              </a:rPr>
              <a:t>elva@ssne.is</a:t>
            </a:r>
            <a:r>
              <a:rPr lang="is-IS" sz="1800" dirty="0">
                <a:ea typeface="+mn-lt"/>
                <a:cs typeface="+mn-lt"/>
              </a:rPr>
              <a:t> – sími </a:t>
            </a:r>
            <a:r>
              <a:rPr lang="is-IS" sz="1800">
                <a:ea typeface="+mn-lt"/>
                <a:cs typeface="+mn-lt"/>
              </a:rPr>
              <a:t>464 5403</a:t>
            </a:r>
            <a:endParaRPr lang="is-IS" sz="1800" dirty="0">
              <a:ea typeface="+mn-lt"/>
              <a:cs typeface="+mn-lt"/>
            </a:endParaRPr>
          </a:p>
          <a:p>
            <a:pPr algn="ctr" eaLnBrk="1" hangingPunct="1">
              <a:buNone/>
            </a:pPr>
            <a:endParaRPr lang="is-IS" sz="1800" dirty="0">
              <a:ea typeface="+mn-lt"/>
              <a:cs typeface="+mn-lt"/>
            </a:endParaRPr>
          </a:p>
          <a:p>
            <a:pPr algn="ctr" eaLnBrk="1" hangingPunct="1">
              <a:buNone/>
            </a:pPr>
            <a:endParaRPr lang="is-IS" sz="800" dirty="0"/>
          </a:p>
          <a:p>
            <a:pPr algn="ctr" eaLnBrk="1" hangingPunct="1">
              <a:buNone/>
            </a:pPr>
            <a:endParaRPr lang="is-IS" sz="1800" dirty="0">
              <a:cs typeface="Calibri"/>
            </a:endParaRPr>
          </a:p>
          <a:p>
            <a:pPr algn="ctr">
              <a:buFont typeface="Arial" charset="0"/>
              <a:buNone/>
            </a:pPr>
            <a:endParaRPr lang="is-IS" sz="1800" dirty="0">
              <a:cs typeface="Calibri"/>
            </a:endParaRPr>
          </a:p>
          <a:p>
            <a:pPr algn="ctr" eaLnBrk="1" hangingPunct="1">
              <a:buNone/>
            </a:pPr>
            <a:endParaRPr lang="is-IS" sz="800" dirty="0"/>
          </a:p>
          <a:p>
            <a:pPr algn="ctr">
              <a:buNone/>
            </a:pPr>
            <a:endParaRPr lang="is-IS" sz="800" dirty="0"/>
          </a:p>
          <a:p>
            <a:pPr algn="ctr" eaLnBrk="1" hangingPunct="1">
              <a:buFont typeface="Arial" charset="0"/>
              <a:buNone/>
            </a:pPr>
            <a:r>
              <a:rPr lang="is-IS" sz="1800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A0F47-3566-4A6A-AF72-66911F70FEBB}" type="slidenum">
              <a:rPr lang="is-IS" smtClean="0"/>
              <a:pPr>
                <a:defRPr/>
              </a:pPr>
              <a:t>22</a:t>
            </a:fld>
            <a:endParaRPr lang="is-I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964" y="5600935"/>
            <a:ext cx="1273064" cy="900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s-IS" dirty="0"/>
              <a:t>Undirbúningur fyrir styrkumsókn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s-IS" dirty="0"/>
              <a:t>Leiðbeiningar / Ábendingar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83604" y="1171825"/>
            <a:ext cx="8229600" cy="1143000"/>
          </a:xfrm>
        </p:spPr>
        <p:txBody>
          <a:bodyPr/>
          <a:lstStyle/>
          <a:p>
            <a:pPr eaLnBrk="1" hangingPunct="1"/>
            <a:r>
              <a:rPr lang="is-IS" dirty="0"/>
              <a:t>Vandaðar umsóknir taka tíma!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502450" y="2276519"/>
            <a:ext cx="8229600" cy="3661986"/>
          </a:xfrm>
        </p:spPr>
        <p:txBody>
          <a:bodyPr/>
          <a:lstStyle/>
          <a:p>
            <a:pPr eaLnBrk="1" hangingPunct="1"/>
            <a:r>
              <a:rPr lang="is-IS" sz="2400" dirty="0"/>
              <a:t>Umsóknir </a:t>
            </a:r>
            <a:r>
              <a:rPr lang="is-IS" sz="2400" b="1" dirty="0"/>
              <a:t>endurspegla yfirleitt tímann </a:t>
            </a:r>
            <a:r>
              <a:rPr lang="is-IS" sz="2400" dirty="0"/>
              <a:t>sem lagður er í gerð þeirra. Ekki byrja að skrifa umsókn á síðasta degi umsóknarfrests (verið að minnsta kosti búin að </a:t>
            </a:r>
            <a:r>
              <a:rPr lang="is-IS" sz="2400" b="1" dirty="0"/>
              <a:t>grandskoða</a:t>
            </a:r>
            <a:r>
              <a:rPr lang="is-IS" sz="2400" dirty="0"/>
              <a:t> eyðublaðið, lesa reglur og </a:t>
            </a:r>
            <a:r>
              <a:rPr lang="is-IS" sz="2400" b="1" dirty="0"/>
              <a:t>hugsa málið vandlega </a:t>
            </a:r>
            <a:r>
              <a:rPr lang="is-IS" sz="2400" dirty="0"/>
              <a:t>áður, svo ekkert komi á óvart á síðustu stundu) </a:t>
            </a:r>
          </a:p>
          <a:p>
            <a:pPr eaLnBrk="1" hangingPunct="1"/>
            <a:r>
              <a:rPr lang="is-IS" sz="2400" b="1" dirty="0"/>
              <a:t>Betur sjá augu en auga! </a:t>
            </a:r>
            <a:r>
              <a:rPr lang="is-IS" sz="2400" dirty="0"/>
              <a:t>Vinnið saman, myndið hóp til að gera umsóknir, það er margfalt meiri hætta á mistökum ef einn aðili sér alfarið um umsóknargerð. Látið </a:t>
            </a:r>
            <a:r>
              <a:rPr lang="is-IS" sz="2400" b="1" dirty="0"/>
              <a:t>lesa umsóknir yfir</a:t>
            </a:r>
            <a:r>
              <a:rPr lang="is-IS" sz="2400" dirty="0"/>
              <a:t>, efnislega, uppsetningu og varðandi málfar og stafsetningu</a:t>
            </a:r>
          </a:p>
          <a:p>
            <a:pPr eaLnBrk="1" hangingPunct="1"/>
            <a:r>
              <a:rPr lang="is-IS" sz="2400" dirty="0"/>
              <a:t>Það er </a:t>
            </a:r>
            <a:r>
              <a:rPr lang="is-IS" sz="2400" b="1" dirty="0"/>
              <a:t>samkeppni um fjármagnið í sjóðum</a:t>
            </a:r>
            <a:r>
              <a:rPr lang="is-IS" sz="2400" dirty="0"/>
              <a:t>, þið þurfið að </a:t>
            </a:r>
            <a:r>
              <a:rPr lang="is-IS" sz="2400" b="1" dirty="0"/>
              <a:t>selja úthlutunarnefnd hugmyndina</a:t>
            </a:r>
            <a:r>
              <a:rPr lang="is-IS" sz="2400" dirty="0"/>
              <a:t> ykkar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A0F47-3566-4A6A-AF72-66911F70FEBB}" type="slidenum">
              <a:rPr lang="is-IS" smtClean="0"/>
              <a:pPr>
                <a:defRPr/>
              </a:pPr>
              <a:t>4</a:t>
            </a:fld>
            <a:endParaRPr lang="is-I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1292352"/>
            <a:ext cx="8229600" cy="1056528"/>
          </a:xfrm>
        </p:spPr>
        <p:txBody>
          <a:bodyPr/>
          <a:lstStyle/>
          <a:p>
            <a:pPr eaLnBrk="1" hangingPunct="1"/>
            <a:r>
              <a:rPr lang="is-IS" dirty="0"/>
              <a:t>Úthlutunarreglur og leiðbeiningar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2464177"/>
            <a:ext cx="8229600" cy="3777283"/>
          </a:xfrm>
        </p:spPr>
        <p:txBody>
          <a:bodyPr/>
          <a:lstStyle/>
          <a:p>
            <a:pPr eaLnBrk="1" hangingPunct="1"/>
            <a:r>
              <a:rPr lang="is-IS" sz="2400" dirty="0"/>
              <a:t>Uppbyggingarsjóður Norðurlands eystra styrkir </a:t>
            </a:r>
            <a:r>
              <a:rPr lang="is-IS" sz="2400" b="1" dirty="0"/>
              <a:t>menningarstarfsemi</a:t>
            </a:r>
            <a:r>
              <a:rPr lang="is-IS" sz="2400" dirty="0"/>
              <a:t>, </a:t>
            </a:r>
            <a:r>
              <a:rPr lang="is-IS" sz="2400" b="1" dirty="0"/>
              <a:t>atvinnuþróunar- og nýsköpunarverkefni </a:t>
            </a:r>
            <a:r>
              <a:rPr lang="is-IS" sz="2400" dirty="0"/>
              <a:t>og veitir </a:t>
            </a:r>
            <a:r>
              <a:rPr lang="is-IS" sz="2400" b="1" dirty="0"/>
              <a:t>stofn- og rekstrarstyrki til menningar</a:t>
            </a:r>
            <a:endParaRPr lang="is-IS" sz="2400" dirty="0"/>
          </a:p>
          <a:p>
            <a:pPr eaLnBrk="1" hangingPunct="1"/>
            <a:r>
              <a:rPr lang="is-IS" sz="2400" dirty="0"/>
              <a:t>Lesið verklags- og úthlutunarreglur </a:t>
            </a:r>
            <a:r>
              <a:rPr lang="is-IS" sz="2400" b="1" u="sng" dirty="0">
                <a:hlinkClick r:id="rId3" action="ppaction://hlinkfile"/>
              </a:rPr>
              <a:t>VEL og VANDLEGA</a:t>
            </a:r>
            <a:r>
              <a:rPr lang="is-IS" sz="2400" b="1" dirty="0">
                <a:hlinkClick r:id="rId3" action="ppaction://hlinkfile"/>
              </a:rPr>
              <a:t> </a:t>
            </a:r>
            <a:r>
              <a:rPr lang="is-IS" sz="2400" dirty="0"/>
              <a:t>– þær segja til um hvernig verkefni eru styrkt og stundum kemur í ljós að einstakar umsóknir eða hugmyndir </a:t>
            </a:r>
            <a:r>
              <a:rPr lang="is-IS" sz="2400" b="1" dirty="0"/>
              <a:t>passa ekki </a:t>
            </a:r>
            <a:r>
              <a:rPr lang="is-IS" sz="2400" dirty="0"/>
              <a:t>í viðkomandi sjóð </a:t>
            </a:r>
          </a:p>
          <a:p>
            <a:pPr eaLnBrk="1" hangingPunct="1"/>
            <a:r>
              <a:rPr lang="is-IS" sz="2400" dirty="0"/>
              <a:t>Skoðið </a:t>
            </a:r>
            <a:r>
              <a:rPr lang="is-IS" sz="2400" b="1" dirty="0"/>
              <a:t>fyrri úthlutanir </a:t>
            </a:r>
            <a:r>
              <a:rPr lang="is-IS" sz="2400" dirty="0"/>
              <a:t>sjóðsins</a:t>
            </a:r>
          </a:p>
          <a:p>
            <a:pPr eaLnBrk="1" hangingPunct="1"/>
            <a:r>
              <a:rPr lang="is-IS" sz="2400" dirty="0"/>
              <a:t>Eftir þessa undirbúningsvinnu er tekin ákvörðun um hvort lögð er </a:t>
            </a:r>
            <a:r>
              <a:rPr lang="is-IS" sz="2400" b="1" dirty="0"/>
              <a:t>vinna og tími </a:t>
            </a:r>
            <a:r>
              <a:rPr lang="is-IS" sz="2400" dirty="0"/>
              <a:t>í að gera umsókn eða ekki!</a:t>
            </a:r>
          </a:p>
          <a:p>
            <a:pPr eaLnBrk="1" hangingPunct="1"/>
            <a:endParaRPr lang="is-I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A0F47-3566-4A6A-AF72-66911F70FEBB}" type="slidenum">
              <a:rPr lang="is-IS" smtClean="0"/>
              <a:pPr>
                <a:defRPr/>
              </a:pPr>
              <a:t>5</a:t>
            </a:fld>
            <a:endParaRPr lang="is-I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77912" y="1405521"/>
            <a:ext cx="8229600" cy="1143000"/>
          </a:xfrm>
        </p:spPr>
        <p:txBody>
          <a:bodyPr/>
          <a:lstStyle/>
          <a:p>
            <a:pPr eaLnBrk="1" hangingPunct="1"/>
            <a:r>
              <a:rPr lang="is-IS" dirty="0"/>
              <a:t>Styrkjadagbók er frábær hugmynd!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004" y="2548521"/>
            <a:ext cx="828680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sz="2400" dirty="0">
                <a:latin typeface="+mn-lt"/>
              </a:rPr>
              <a:t>Gott getur verið að halda </a:t>
            </a:r>
            <a:r>
              <a:rPr lang="is-IS" sz="2400" b="1" dirty="0">
                <a:latin typeface="+mn-lt"/>
              </a:rPr>
              <a:t>styrkjadagbók</a:t>
            </a:r>
            <a:r>
              <a:rPr lang="is-IS" sz="2400" dirty="0">
                <a:latin typeface="+mn-lt"/>
              </a:rPr>
              <a:t> fyrir einstakar stofnanir eða verkefni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sz="2400" dirty="0">
                <a:latin typeface="+mn-lt"/>
              </a:rPr>
              <a:t>Í hana er gagnlegt að skrá </a:t>
            </a:r>
            <a:r>
              <a:rPr lang="is-IS" sz="2400" b="1" dirty="0">
                <a:latin typeface="+mn-lt"/>
              </a:rPr>
              <a:t>hvaða</a:t>
            </a:r>
            <a:r>
              <a:rPr lang="is-IS" sz="2400" dirty="0">
                <a:latin typeface="+mn-lt"/>
              </a:rPr>
              <a:t> styrki hefur verið sótt um, </a:t>
            </a:r>
            <a:r>
              <a:rPr lang="is-IS" sz="2400" b="1" dirty="0">
                <a:latin typeface="+mn-lt"/>
              </a:rPr>
              <a:t>hvenær</a:t>
            </a:r>
            <a:r>
              <a:rPr lang="is-IS" sz="2400" dirty="0">
                <a:latin typeface="+mn-lt"/>
              </a:rPr>
              <a:t>, hvaða upphæð og til hvaða verkefna. Einnig hvaða niðurstaða fékkst og hvenær. Ennfremur </a:t>
            </a:r>
            <a:r>
              <a:rPr lang="is-IS" sz="2400" b="1" dirty="0">
                <a:latin typeface="+mn-lt"/>
              </a:rPr>
              <a:t>samskipti og eftirfylgni</a:t>
            </a:r>
            <a:r>
              <a:rPr lang="is-IS" sz="2400" dirty="0">
                <a:latin typeface="+mn-lt"/>
              </a:rPr>
              <a:t> við viðkomandi sjóð, skil á skýrslum og annað sem máli skiptir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s-IS" sz="2400" dirty="0">
                <a:latin typeface="+mn-lt"/>
              </a:rPr>
              <a:t>Styrkjadagbók verður með tímanum </a:t>
            </a:r>
            <a:r>
              <a:rPr lang="is-IS" sz="2400" b="1" dirty="0">
                <a:latin typeface="+mn-lt"/>
              </a:rPr>
              <a:t>gagnlegt hjálpartæki</a:t>
            </a:r>
            <a:endParaRPr lang="is-IS" sz="2400" dirty="0">
              <a:latin typeface="+mn-lt"/>
            </a:endParaRPr>
          </a:p>
          <a:p>
            <a:endParaRPr lang="is-IS" sz="3200" dirty="0">
              <a:latin typeface="+mn-lt"/>
            </a:endParaRPr>
          </a:p>
          <a:p>
            <a:endParaRPr lang="is-IS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A0F47-3566-4A6A-AF72-66911F70FEBB}" type="slidenum">
              <a:rPr lang="is-IS" smtClean="0"/>
              <a:pPr>
                <a:defRPr/>
              </a:pPr>
              <a:t>6</a:t>
            </a:fld>
            <a:endParaRPr lang="is-I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s-IS" dirty="0"/>
              <a:t>Gerð umsóknar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s-IS" dirty="0"/>
              <a:t>Leiðbeiningar / Ábendingar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35827" y="1171825"/>
            <a:ext cx="8229600" cy="1143000"/>
          </a:xfrm>
        </p:spPr>
        <p:txBody>
          <a:bodyPr/>
          <a:lstStyle/>
          <a:p>
            <a:pPr eaLnBrk="1" hangingPunct="1"/>
            <a:r>
              <a:rPr lang="is-IS" dirty="0"/>
              <a:t>Yfirbragð umsókna skiptir máli!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s-IS" dirty="0"/>
          </a:p>
          <a:p>
            <a:pPr eaLnBrk="1" hangingPunct="1"/>
            <a:r>
              <a:rPr lang="is-IS" sz="2400" b="1" dirty="0"/>
              <a:t>Trúverðugleiki</a:t>
            </a:r>
            <a:r>
              <a:rPr lang="is-IS" sz="2400" dirty="0"/>
              <a:t> er algjört lykilatriði, í umsóknum þurfið þið að sýna fram á og sannfæra úthlutunarnefndina um að verkefnið geti orðið að veruleika og skilað þeim afrakstri sem að er stefnt. Einnig að aðstandendur þess hafi burði til að framkvæma verkefnið með sóma</a:t>
            </a:r>
          </a:p>
          <a:p>
            <a:pPr eaLnBrk="1" hangingPunct="1"/>
            <a:r>
              <a:rPr lang="is-IS" sz="2400" dirty="0"/>
              <a:t>Verið </a:t>
            </a:r>
            <a:r>
              <a:rPr lang="is-IS" sz="2400" b="1" dirty="0"/>
              <a:t>raunsæ og nákvæm</a:t>
            </a:r>
            <a:r>
              <a:rPr lang="is-IS" sz="2400" dirty="0"/>
              <a:t>. Fólkið sem fer yfir umsóknir spyr sig aftur og aftur: Er verkefnið í heild </a:t>
            </a:r>
            <a:r>
              <a:rPr lang="is-IS" sz="2400" b="1" dirty="0"/>
              <a:t>raunhæft</a:t>
            </a:r>
            <a:r>
              <a:rPr lang="is-IS" sz="2400" dirty="0"/>
              <a:t>? Eða einstakir liðir umsókna, t.d. fjárhagsáætlun, tímarammi o.s.frv.? Aflið upplýsinga, t.d. um kostnaðarliði og annað sem þörf er á</a:t>
            </a:r>
          </a:p>
          <a:p>
            <a:pPr eaLnBrk="1" hangingPunct="1"/>
            <a:r>
              <a:rPr lang="is-IS" sz="2400" dirty="0"/>
              <a:t>Verið </a:t>
            </a:r>
            <a:r>
              <a:rPr lang="is-IS" sz="2400" b="1" dirty="0"/>
              <a:t>jákvæð og bjartsýn</a:t>
            </a:r>
            <a:r>
              <a:rPr lang="is-IS" sz="2400" dirty="0"/>
              <a:t>, sýnið að ykkur þyki vænt um ykkar eigin verkefni og þið sjálf hafið trú á að framkvæmdin takist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A0F47-3566-4A6A-AF72-66911F70FEBB}" type="slidenum">
              <a:rPr lang="is-IS" smtClean="0"/>
              <a:pPr>
                <a:defRPr/>
              </a:pPr>
              <a:t>8</a:t>
            </a:fld>
            <a:endParaRPr lang="is-I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073414"/>
            <a:ext cx="8229600" cy="1143000"/>
          </a:xfrm>
        </p:spPr>
        <p:txBody>
          <a:bodyPr/>
          <a:lstStyle/>
          <a:p>
            <a:r>
              <a:rPr lang="is-IS" dirty="0"/>
              <a:t>Hugsum nú aðeins um „nefndina“!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3476"/>
            <a:ext cx="8229600" cy="3408812"/>
          </a:xfrm>
        </p:spPr>
        <p:txBody>
          <a:bodyPr/>
          <a:lstStyle/>
          <a:p>
            <a:pPr eaLnBrk="1" hangingPunct="1"/>
            <a:r>
              <a:rPr lang="is-IS" sz="2400" dirty="0"/>
              <a:t>Úthlutunarnefndin les </a:t>
            </a:r>
            <a:r>
              <a:rPr lang="is-IS" sz="2400" b="1" dirty="0"/>
              <a:t>mikinn fjölda </a:t>
            </a:r>
            <a:r>
              <a:rPr lang="is-IS" sz="2400" dirty="0"/>
              <a:t>umsókna á </a:t>
            </a:r>
            <a:r>
              <a:rPr lang="is-IS" sz="2400" b="1" dirty="0"/>
              <a:t>stuttum tíma</a:t>
            </a:r>
            <a:r>
              <a:rPr lang="is-IS" sz="2400" dirty="0"/>
              <a:t>. Þess vegna þarf umsækjandi að …</a:t>
            </a:r>
          </a:p>
          <a:p>
            <a:pPr lvl="1" eaLnBrk="1" hangingPunct="1"/>
            <a:r>
              <a:rPr lang="is-IS" sz="1800" dirty="0"/>
              <a:t>…. </a:t>
            </a:r>
            <a:r>
              <a:rPr lang="is-IS" sz="1800" b="1" dirty="0"/>
              <a:t>nota umsóknareyðublaðið</a:t>
            </a:r>
            <a:r>
              <a:rPr lang="is-IS" sz="1800" dirty="0"/>
              <a:t>, fylla út alla liði með hnitmiðuðum texta og hafa þar allar lykilupplýsingar. Ekki segja bara „sjá fylgiskjöl“ í reiti fyrir einstaka liði og láta nefndarmenn þurfa að leita í þeim að grunnupplýsingum</a:t>
            </a:r>
          </a:p>
          <a:p>
            <a:pPr lvl="1" eaLnBrk="1" hangingPunct="1"/>
            <a:r>
              <a:rPr lang="is-IS" sz="1800" dirty="0"/>
              <a:t>… </a:t>
            </a:r>
            <a:r>
              <a:rPr lang="is-IS" sz="1800" b="1" dirty="0"/>
              <a:t>tala skýrt og skilmerkilega</a:t>
            </a:r>
            <a:r>
              <a:rPr lang="is-IS" sz="1800" dirty="0"/>
              <a:t>. Kynna verkefnið, umsækjanda og afraksturinn, eins og nefndarmenn hafi aldrei heyrt um þetta þrennt áður </a:t>
            </a:r>
          </a:p>
          <a:p>
            <a:pPr lvl="1" eaLnBrk="1" hangingPunct="1"/>
            <a:r>
              <a:rPr lang="is-IS" sz="1800" dirty="0"/>
              <a:t>… gera </a:t>
            </a:r>
            <a:r>
              <a:rPr lang="is-IS" sz="1800" b="1" dirty="0"/>
              <a:t>vandlega grein fyrir ávinningnum</a:t>
            </a:r>
            <a:r>
              <a:rPr lang="is-IS" sz="1800" dirty="0"/>
              <a:t>, útkomunni eða afrakstrinum. Það er alltaf einhver í úthlutunarnefndum sem dáir hina </a:t>
            </a:r>
            <a:r>
              <a:rPr lang="is-IS" sz="1800" b="1" dirty="0"/>
              <a:t>mælanlegu mælikvarða</a:t>
            </a:r>
            <a:endParaRPr lang="is-IS" sz="1800" dirty="0"/>
          </a:p>
          <a:p>
            <a:pPr lvl="1" eaLnBrk="1" hangingPunct="1"/>
            <a:r>
              <a:rPr lang="is-IS" sz="1800" dirty="0"/>
              <a:t>… setja fram </a:t>
            </a:r>
            <a:r>
              <a:rPr lang="is-IS" sz="1800" b="1" dirty="0"/>
              <a:t>raunhæfar kostnaðartölur </a:t>
            </a:r>
            <a:r>
              <a:rPr lang="is-IS" sz="1800" dirty="0"/>
              <a:t>(ekki ýkja). Það er alltaf einhver í úthlutunarnefndum sem hefur mikla þekkingu á hvað allskonar kostar og hvaða tíma vinna við ólíka verkþætti tekur </a:t>
            </a:r>
          </a:p>
          <a:p>
            <a:pPr lvl="1" eaLnBrk="1" hangingPunct="1"/>
            <a:r>
              <a:rPr lang="is-IS" sz="1800" dirty="0"/>
              <a:t>… benda sjálfur í umsókninni á </a:t>
            </a:r>
            <a:r>
              <a:rPr lang="is-IS" sz="1800" b="1" dirty="0"/>
              <a:t>alla jákvæða þætti og tengingar</a:t>
            </a:r>
            <a:r>
              <a:rPr lang="is-IS" sz="1800" dirty="0"/>
              <a:t>, nefndarmenn taka við ógrynni upplýsinga og þeim gefst ekki tími til að upphugsa slíkt sjálfir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A0F47-3566-4A6A-AF72-66911F70FEBB}" type="slidenum">
              <a:rPr lang="is-IS" smtClean="0"/>
              <a:pPr>
                <a:defRPr/>
              </a:pPr>
              <a:t>9</a:t>
            </a:fld>
            <a:endParaRPr lang="is-I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510773"/>
            <a:ext cx="3043060" cy="576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79_nx3 xmlns="0f80ceb3-2833-463c-a220-198bd03a2289" xsi:nil="true"/>
    <Verkefni xmlns="0f80ceb3-2833-463c-a220-198bd03a2289" xsi:nil="true"/>
    <Skjal xmlns="0f80ceb3-2833-463c-a220-198bd03a2289" xsi:nil="true"/>
    <Ums_x00e6_kjandi xmlns="0f80ceb3-2833-463c-a220-198bd03a2289" xsi:nil="true"/>
    <U_x002d_nr_x002e_ xmlns="0f80ceb3-2833-463c-a220-198bd03a2289" xsi:nil="true"/>
    <Tegund xmlns="0f80ceb3-2833-463c-a220-198bd03a2289" xsi:nil="true"/>
    <_x00c1_byrg_x00f0_ xmlns="0f80ceb3-2833-463c-a220-198bd03a2289" xsi:nil="true"/>
    <TaxCatchAll xmlns="05c29b5e-a67b-41ee-afe4-e546e25ff699" xsi:nil="true"/>
    <lcf76f155ced4ddcb4097134ff3c332f xmlns="0f80ceb3-2833-463c-a220-198bd03a228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DCB8EEFFAF0E4588E1030DBFC93114" ma:contentTypeVersion="23" ma:contentTypeDescription="Create a new document." ma:contentTypeScope="" ma:versionID="7bf03ce879f3b4534346d35c9bb657d7">
  <xsd:schema xmlns:xsd="http://www.w3.org/2001/XMLSchema" xmlns:xs="http://www.w3.org/2001/XMLSchema" xmlns:p="http://schemas.microsoft.com/office/2006/metadata/properties" xmlns:ns2="0f80ceb3-2833-463c-a220-198bd03a2289" xmlns:ns3="05c29b5e-a67b-41ee-afe4-e546e25ff699" targetNamespace="http://schemas.microsoft.com/office/2006/metadata/properties" ma:root="true" ma:fieldsID="5dc29416c82076b1dd3458bdf794a81d" ns2:_="" ns3:_="">
    <xsd:import namespace="0f80ceb3-2833-463c-a220-198bd03a2289"/>
    <xsd:import namespace="05c29b5e-a67b-41ee-afe4-e546e25ff6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U_x002d_nr_x002e_" minOccurs="0"/>
                <xsd:element ref="ns2:Skjal" minOccurs="0"/>
                <xsd:element ref="ns2:_x0079_nx3" minOccurs="0"/>
                <xsd:element ref="ns2:Tegund" minOccurs="0"/>
                <xsd:element ref="ns2:Ums_x00e6_kjandi" minOccurs="0"/>
                <xsd:element ref="ns2:Verkefni" minOccurs="0"/>
                <xsd:element ref="ns2:_x00c1_byrg_x00f0_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80ceb3-2833-463c-a220-198bd03a22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U_x002d_nr_x002e_" ma:index="17" nillable="true" ma:displayName="U-nr." ma:description="Umsókn nr." ma:format="Dropdown" ma:internalName="U_x002d_nr_x002e_">
      <xsd:simpleType>
        <xsd:restriction base="dms:Text">
          <xsd:maxLength value="5"/>
        </xsd:restriction>
      </xsd:simpleType>
    </xsd:element>
    <xsd:element name="Skjal" ma:index="18" nillable="true" ma:displayName="Skjal" ma:description="Umsókn, viðhengi eða annað" ma:format="Dropdown" ma:internalName="Skjal">
      <xsd:simpleType>
        <xsd:restriction base="dms:Choice">
          <xsd:enumeration value="Umsókn"/>
          <xsd:enumeration value="Viðhengi"/>
          <xsd:enumeration value="Annað"/>
          <xsd:enumeration value="Samningur"/>
          <xsd:enumeration value="Greiðslubeiðni"/>
        </xsd:restriction>
      </xsd:simpleType>
    </xsd:element>
    <xsd:element name="_x0079_nx3" ma:index="19" nillable="true" ma:displayName="Text" ma:internalName="_x0079_nx3">
      <xsd:simpleType>
        <xsd:restriction base="dms:Text"/>
      </xsd:simpleType>
    </xsd:element>
    <xsd:element name="Tegund" ma:index="20" nillable="true" ma:displayName="Tegund" ma:description="Tegund styrks sem sótt er um" ma:format="Dropdown" ma:internalName="Tegund">
      <xsd:simpleType>
        <xsd:restriction base="dms:Choice">
          <xsd:enumeration value="Atvinnu-Nyskopun"/>
          <xsd:enumeration value="Menningarverkefni"/>
          <xsd:enumeration value="Stofn-rekstrarst"/>
        </xsd:restriction>
      </xsd:simpleType>
    </xsd:element>
    <xsd:element name="Ums_x00e6_kjandi" ma:index="21" nillable="true" ma:displayName="Umsækjandi" ma:description="Nafn umsækjanda" ma:format="Dropdown" ma:internalName="Ums_x00e6_kjandi">
      <xsd:simpleType>
        <xsd:restriction base="dms:Text">
          <xsd:maxLength value="255"/>
        </xsd:restriction>
      </xsd:simpleType>
    </xsd:element>
    <xsd:element name="Verkefni" ma:index="22" nillable="true" ma:displayName="Verkefni" ma:description="Heiti verkefnis" ma:format="Dropdown" ma:internalName="Verkefni">
      <xsd:simpleType>
        <xsd:restriction base="dms:Text">
          <xsd:maxLength value="255"/>
        </xsd:restriction>
      </xsd:simpleType>
    </xsd:element>
    <xsd:element name="_x00c1_byrg_x00f0_" ma:index="23" nillable="true" ma:displayName="Ábyrgð" ma:description="Umsjónarmaður styrks" ma:format="Dropdown" ma:internalName="_x00c1_byrg_x00f0_">
      <xsd:simpleType>
        <xsd:restriction base="dms:Choice">
          <xsd:enumeration value="APP"/>
          <xsd:enumeration value="RKG"/>
          <xsd:enumeration value="HH"/>
        </xsd:restriction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8" nillable="true" ma:taxonomy="true" ma:internalName="lcf76f155ced4ddcb4097134ff3c332f" ma:taxonomyFieldName="MediaServiceImageTags" ma:displayName="Image Tags" ma:readOnly="false" ma:fieldId="{5cf76f15-5ced-4ddc-b409-7134ff3c332f}" ma:taxonomyMulti="true" ma:sspId="c321f66d-7b88-45cf-bf0e-2aab00d4e4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c29b5e-a67b-41ee-afe4-e546e25ff699" elementFormDefault="qualified">
    <xsd:import namespace="http://schemas.microsoft.com/office/2006/documentManagement/types"/>
    <xsd:import namespace="http://schemas.microsoft.com/office/infopath/2007/PartnerControls"/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9" nillable="true" ma:displayName="Taxonomy Catch All Column" ma:hidden="true" ma:list="{0a53842e-6529-424d-be44-8320aadcce83}" ma:internalName="TaxCatchAll" ma:showField="CatchAllData" ma:web="05c29b5e-a67b-41ee-afe4-e546e25ff6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08128E-DDB9-4B0B-9869-9DEA5CFBF365}">
  <ds:schemaRefs>
    <ds:schemaRef ds:uri="http://schemas.microsoft.com/office/2006/metadata/properties"/>
    <ds:schemaRef ds:uri="http://schemas.microsoft.com/office/infopath/2007/PartnerControls"/>
    <ds:schemaRef ds:uri="0f80ceb3-2833-463c-a220-198bd03a2289"/>
    <ds:schemaRef ds:uri="05c29b5e-a67b-41ee-afe4-e546e25ff699"/>
  </ds:schemaRefs>
</ds:datastoreItem>
</file>

<file path=customXml/itemProps2.xml><?xml version="1.0" encoding="utf-8"?>
<ds:datastoreItem xmlns:ds="http://schemas.openxmlformats.org/officeDocument/2006/customXml" ds:itemID="{7E0996EB-A64A-410A-B303-908BF882BA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80ceb3-2833-463c-a220-198bd03a2289"/>
    <ds:schemaRef ds:uri="05c29b5e-a67b-41ee-afe4-e546e25ff6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F9E63E-18B0-4DA7-869F-36462FFAAC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20292</TotalTime>
  <Words>1624</Words>
  <Application>Microsoft Office PowerPoint</Application>
  <PresentationFormat>On-screen Show (4:3)</PresentationFormat>
  <Paragraphs>163</Paragraphs>
  <Slides>22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Styrkumsóknir til  Uppbyggingarsjóðs  Norðurlands eystra</vt:lpstr>
      <vt:lpstr>Markmið með leiðbeiningunum</vt:lpstr>
      <vt:lpstr>Undirbúningur fyrir styrkumsókn</vt:lpstr>
      <vt:lpstr>Vandaðar umsóknir taka tíma!</vt:lpstr>
      <vt:lpstr>Úthlutunarreglur og leiðbeiningar</vt:lpstr>
      <vt:lpstr>Styrkjadagbók er frábær hugmynd!</vt:lpstr>
      <vt:lpstr>Gerð umsóknar</vt:lpstr>
      <vt:lpstr>Yfirbragð umsókna skiptir máli!</vt:lpstr>
      <vt:lpstr>Hugsum nú aðeins um „nefndina“!</vt:lpstr>
      <vt:lpstr>Verkefnislýsing &amp; ávinningur</vt:lpstr>
      <vt:lpstr>Verk- og tímaáætlun</vt:lpstr>
      <vt:lpstr>Kostnaðaráætlun</vt:lpstr>
      <vt:lpstr>Fjármögnun </vt:lpstr>
      <vt:lpstr>Fjárhæð styrkumsóknar</vt:lpstr>
      <vt:lpstr>Aðrir styrkir og kynning</vt:lpstr>
      <vt:lpstr>Eftirfylgni og samskipti</vt:lpstr>
      <vt:lpstr>Þegar styrkur hefur fengist …</vt:lpstr>
      <vt:lpstr>Hafið samráð við sjóðinn</vt:lpstr>
      <vt:lpstr>Loka- eða áfangaskýrsla</vt:lpstr>
      <vt:lpstr>Vandið til verka!</vt:lpstr>
      <vt:lpstr>PowerPoint Presentation</vt:lpstr>
      <vt:lpstr>Gangi ykkur vel!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Að sækja um styrk</dc:title>
  <dc:creator>Toshiba</dc:creator>
  <cp:lastModifiedBy>Ari Páll Pálsson</cp:lastModifiedBy>
  <cp:revision>1774</cp:revision>
  <dcterms:created xsi:type="dcterms:W3CDTF">2007-12-19T08:37:23Z</dcterms:created>
  <dcterms:modified xsi:type="dcterms:W3CDTF">2022-11-04T13:34:46Z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0x0101004EDCB8EEFFAF0E4588E1030DBFC93114</vt:lpwstr>
  </property>
  <property fmtid="{D5CDD505-2E9C-101B-9397-08002B2CF9AE}" pid="3" name="MediaServiceImageTags">
    <vt:lpwstr/>
  </property>
</Properties>
</file>